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5" r:id="rId2"/>
    <p:sldId id="334" r:id="rId3"/>
    <p:sldId id="344" r:id="rId4"/>
    <p:sldId id="298" r:id="rId5"/>
    <p:sldId id="322" r:id="rId6"/>
    <p:sldId id="345" r:id="rId7"/>
    <p:sldId id="346" r:id="rId8"/>
    <p:sldId id="299" r:id="rId9"/>
    <p:sldId id="340" r:id="rId10"/>
    <p:sldId id="300" r:id="rId11"/>
    <p:sldId id="324" r:id="rId12"/>
    <p:sldId id="313" r:id="rId13"/>
    <p:sldId id="325" r:id="rId14"/>
    <p:sldId id="301" r:id="rId15"/>
    <p:sldId id="332" r:id="rId16"/>
    <p:sldId id="347" r:id="rId17"/>
    <p:sldId id="333" r:id="rId18"/>
    <p:sldId id="348" r:id="rId19"/>
    <p:sldId id="316" r:id="rId20"/>
    <p:sldId id="318" r:id="rId21"/>
    <p:sldId id="327" r:id="rId22"/>
    <p:sldId id="331" r:id="rId23"/>
    <p:sldId id="349" r:id="rId24"/>
    <p:sldId id="350" r:id="rId25"/>
    <p:sldId id="352" r:id="rId26"/>
    <p:sldId id="353" r:id="rId27"/>
    <p:sldId id="354" r:id="rId28"/>
    <p:sldId id="355" r:id="rId29"/>
    <p:sldId id="343" r:id="rId30"/>
  </p:sldIdLst>
  <p:sldSz cx="9906000" cy="6858000" type="A4"/>
  <p:notesSz cx="6648450" cy="97742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  <a:srgbClr val="000099"/>
    <a:srgbClr val="003399"/>
    <a:srgbClr val="0000CC"/>
    <a:srgbClr val="3366FF"/>
    <a:srgbClr val="CDD1D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4628" autoAdjust="0"/>
  </p:normalViewPr>
  <p:slideViewPr>
    <p:cSldViewPr>
      <p:cViewPr>
        <p:scale>
          <a:sx n="90" d="100"/>
          <a:sy n="90" d="100"/>
        </p:scale>
        <p:origin x="-2370" y="-105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5526"/>
    </p:cViewPr>
  </p:sorterViewPr>
  <p:notesViewPr>
    <p:cSldViewPr>
      <p:cViewPr varScale="1">
        <p:scale>
          <a:sx n="53" d="100"/>
          <a:sy n="53" d="100"/>
        </p:scale>
        <p:origin x="-1842" y="-90"/>
      </p:cViewPr>
      <p:guideLst>
        <p:guide orient="horz" pos="3079"/>
        <p:guide pos="209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6558" y="1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283419"/>
            <a:ext cx="2880309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6558" y="9283419"/>
            <a:ext cx="2880309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D4F31C-69B9-4B68-81C9-4E6EA174B2B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3969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6558" y="1"/>
            <a:ext cx="2880309" cy="489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6275" y="731838"/>
            <a:ext cx="5295900" cy="3667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4690" y="4642493"/>
            <a:ext cx="5319077" cy="4398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3419"/>
            <a:ext cx="2880309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6558" y="9283419"/>
            <a:ext cx="2880309" cy="489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47" tIns="45024" rIns="90047" bIns="4502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22AEEEB-99EE-4C01-8D7E-3A3A7F2DB56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851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76275" y="731838"/>
            <a:ext cx="5295900" cy="3667125"/>
          </a:xfrm>
          <a:ln/>
        </p:spPr>
      </p:sp>
      <p:sp>
        <p:nvSpPr>
          <p:cNvPr id="8194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897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1145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9114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5175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50838" y="6308725"/>
            <a:ext cx="3898768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216" y="6092828"/>
            <a:ext cx="1559852" cy="576263"/>
          </a:xfrm>
          <a:prstGeom prst="rect">
            <a:avLst/>
          </a:prstGeom>
          <a:solidFill>
            <a:srgbClr val="CDD1D0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5654677" y="6597650"/>
            <a:ext cx="3898768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8" name="Picture 13" descr="logo trasp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5471" y="1773241"/>
            <a:ext cx="5520531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-27384"/>
            <a:ext cx="9906000" cy="1143000"/>
          </a:xfrm>
          <a:prstGeom prst="rect">
            <a:avLst/>
          </a:prstGeom>
          <a:solidFill>
            <a:srgbClr val="003399"/>
          </a:solidFill>
        </p:spPr>
        <p:txBody>
          <a:bodyPr/>
          <a:lstStyle>
            <a:lvl1pPr>
              <a:defRPr lang="it-IT" sz="2400" b="1" baseline="0" dirty="0">
                <a:solidFill>
                  <a:srgbClr val="FF7B00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50838" y="6308725"/>
            <a:ext cx="3898768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1028" name="Picture 10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2216" y="6092828"/>
            <a:ext cx="1559852" cy="576263"/>
          </a:xfrm>
          <a:prstGeom prst="rect">
            <a:avLst/>
          </a:prstGeom>
          <a:solidFill>
            <a:srgbClr val="CDD1D0"/>
          </a:solidFill>
          <a:ln w="9525">
            <a:noFill/>
            <a:miter lim="800000"/>
            <a:headEnd/>
            <a:tailEnd/>
          </a:ln>
        </p:spPr>
      </p:pic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654677" y="6597650"/>
            <a:ext cx="3898768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4328716" y="6524625"/>
            <a:ext cx="109206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0EF83135-EF09-4FF3-8BFB-A6730CD0E471}" type="slidenum">
              <a:rPr lang="it-IT" sz="1000">
                <a:solidFill>
                  <a:srgbClr val="1E3D5C"/>
                </a:solidFill>
                <a:latin typeface="Verdana" pitchFamily="34" charset="0"/>
              </a:rPr>
              <a:pPr algn="ctr">
                <a:defRPr/>
              </a:pPr>
              <a:t>‹N›</a:t>
            </a:fld>
            <a:endParaRPr lang="it-IT" sz="1000" dirty="0">
              <a:solidFill>
                <a:srgbClr val="1E3D5C"/>
              </a:solidFill>
              <a:latin typeface="Verdana" pitchFamily="34" charset="0"/>
            </a:endParaRPr>
          </a:p>
        </p:txBody>
      </p:sp>
      <p:pic>
        <p:nvPicPr>
          <p:cNvPr id="2" name="Picture 13" descr="logo trasp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85471" y="1773241"/>
            <a:ext cx="5520531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egnaposto piè di pagina 7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06506" y="1772816"/>
            <a:ext cx="8915400" cy="423793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 eaLnBrk="1" hangingPunct="1">
              <a:buFontTx/>
              <a:buNone/>
              <a:defRPr/>
            </a:pPr>
            <a:endParaRPr lang="it-IT" dirty="0" smtClean="0"/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3600" b="1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PIANO DELL’AGENZIA 2016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it-IT" i="1" dirty="0" smtClean="0">
              <a:cs typeface="Times New Roman" pitchFamily="18" charset="0"/>
            </a:endParaRPr>
          </a:p>
          <a:p>
            <a:pPr algn="ctr">
              <a:spcBef>
                <a:spcPct val="0"/>
              </a:spcBef>
              <a:defRPr/>
            </a:pPr>
            <a:endParaRPr lang="it-IT" sz="4000" dirty="0" smtClean="0"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it-IT" sz="2000" i="1" dirty="0" smtClean="0">
                <a:solidFill>
                  <a:srgbClr val="FF6600"/>
                </a:solidFill>
              </a:rPr>
              <a:t>Roma, 11 luglio 2016</a:t>
            </a:r>
            <a:endParaRPr lang="it-IT" dirty="0" smtClean="0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pic>
        <p:nvPicPr>
          <p:cNvPr id="7172" name="Immagine 5" descr="logo Agenzia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2000" y="857250"/>
            <a:ext cx="3302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L’area strategica servizi (1/7)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3315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3316" name="Rettangolo 4"/>
          <p:cNvSpPr>
            <a:spLocks noChangeArrowheads="1"/>
          </p:cNvSpPr>
          <p:nvPr/>
        </p:nvSpPr>
        <p:spPr bwMode="auto">
          <a:xfrm>
            <a:off x="812540" y="1052736"/>
            <a:ext cx="8280920" cy="28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tabLst>
                <a:tab pos="355600" algn="l"/>
                <a:tab pos="7267575" algn="l"/>
              </a:tabLst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L’obiettivo di presidio della centralità del contribuente sarà perseguito – in coerenza con l’Atto di indirizzo – attraverso la semplificazione amministrativa, il potenziamento dei servizi telematici, la misurazione e valutazione del livello dei servizi erogati, il miglioramento della qualità dei processi di gestione delle dichiarazioni e di erogazione dei rimborsi. Sono stati individuati due obiettivi: «Facilitare gli adempimenti tributari» e «Migliorare la qualità dei servizi ai contribuenti». Per il primo obiettivo gli indicatori previsti sono i seguenti: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40302"/>
              </p:ext>
            </p:extLst>
          </p:nvPr>
        </p:nvGraphicFramePr>
        <p:xfrm>
          <a:off x="1856656" y="4425782"/>
          <a:ext cx="6523924" cy="14514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30981"/>
                <a:gridCol w="1630981"/>
                <a:gridCol w="1630981"/>
                <a:gridCol w="1630981"/>
              </a:tblGrid>
              <a:tr h="60613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Ampliamento della platea dei destinatari della dichiarazione precompilata anche ai soggetti UNICO PF</a:t>
                      </a:r>
                    </a:p>
                  </a:txBody>
                  <a:tcPr marL="8973" marR="8973" marT="82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2267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267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10.000.000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servizi (2/7)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4339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4340" name="Rettangolo 4"/>
          <p:cNvSpPr>
            <a:spLocks noChangeArrowheads="1"/>
          </p:cNvSpPr>
          <p:nvPr/>
        </p:nvSpPr>
        <p:spPr bwMode="auto">
          <a:xfrm>
            <a:off x="194337" y="620716"/>
            <a:ext cx="9209484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400" b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  <a:p>
            <a:pPr algn="ctr"/>
            <a:endParaRPr lang="it-IT" i="1" dirty="0">
              <a:solidFill>
                <a:schemeClr val="accent2"/>
              </a:solidFill>
              <a:sym typeface="Wingdings" pitchFamily="2" charset="2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257202"/>
              </p:ext>
            </p:extLst>
          </p:nvPr>
        </p:nvGraphicFramePr>
        <p:xfrm>
          <a:off x="1568624" y="2542656"/>
          <a:ext cx="6645260" cy="1750440"/>
        </p:xfrm>
        <a:graphic>
          <a:graphicData uri="http://schemas.openxmlformats.org/drawingml/2006/table">
            <a:tbl>
              <a:tblPr/>
              <a:tblGrid>
                <a:gridCol w="1661315"/>
                <a:gridCol w="1661315"/>
                <a:gridCol w="1661315"/>
                <a:gridCol w="1661315"/>
              </a:tblGrid>
              <a:tr h="79208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730 precompilati trasmessi dal contribuente e/o dagli intermediari rispetto al totale dei 730 ricevuti dall’Agenzia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24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29">
                <a:tc>
                  <a:txBody>
                    <a:bodyPr/>
                    <a:lstStyle/>
                    <a:p>
                      <a:pPr marL="0" indent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77277"/>
              </p:ext>
            </p:extLst>
          </p:nvPr>
        </p:nvGraphicFramePr>
        <p:xfrm>
          <a:off x="1604629" y="4511473"/>
          <a:ext cx="6624736" cy="1581823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750391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documenti interpretativi (circolari e risoluzioni) adottati entro il 60° giorno antecedente alla data di applicazione delle norme tributarie di maggiore interesse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418836"/>
              </p:ext>
            </p:extLst>
          </p:nvPr>
        </p:nvGraphicFramePr>
        <p:xfrm>
          <a:off x="1577177" y="796334"/>
          <a:ext cx="6553444" cy="1440209"/>
        </p:xfrm>
        <a:graphic>
          <a:graphicData uri="http://schemas.openxmlformats.org/drawingml/2006/table">
            <a:tbl>
              <a:tblPr/>
              <a:tblGrid>
                <a:gridCol w="1638361"/>
                <a:gridCol w="1638361"/>
                <a:gridCol w="1638361"/>
                <a:gridCol w="1638361"/>
              </a:tblGrid>
              <a:tr h="672119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Implementazione delle</a:t>
                      </a:r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tipologie di informazioni presenti nella dichiarazione precompilata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8973" marR="8973" marT="828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93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876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n/d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n/d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85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servizi (3/7)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63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sp>
        <p:nvSpPr>
          <p:cNvPr id="15364" name="Rettangolo 4"/>
          <p:cNvSpPr>
            <a:spLocks noChangeArrowheads="1"/>
          </p:cNvSpPr>
          <p:nvPr/>
        </p:nvSpPr>
        <p:spPr bwMode="auto">
          <a:xfrm>
            <a:off x="309564" y="928691"/>
            <a:ext cx="9209485" cy="2357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endParaRPr lang="it-IT" sz="2000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  <a:p>
            <a:pPr algn="ctr">
              <a:lnSpc>
                <a:spcPct val="115000"/>
              </a:lnSpc>
            </a:pPr>
            <a:endParaRPr lang="it-IT" dirty="0">
              <a:solidFill>
                <a:schemeClr val="accent2"/>
              </a:solidFill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99988"/>
              </p:ext>
            </p:extLst>
          </p:nvPr>
        </p:nvGraphicFramePr>
        <p:xfrm>
          <a:off x="1712640" y="3068960"/>
          <a:ext cx="6624736" cy="1390428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N. di rimborsi IVA lavorati/magazzino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90,5%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942278"/>
              </p:ext>
            </p:extLst>
          </p:nvPr>
        </p:nvGraphicFramePr>
        <p:xfrm>
          <a:off x="1712640" y="1484784"/>
          <a:ext cx="6624736" cy="1414867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648069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utilizzo della cassa stanziata sui capitoli dei rimborsi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51872"/>
              </p:ext>
            </p:extLst>
          </p:nvPr>
        </p:nvGraphicFramePr>
        <p:xfrm>
          <a:off x="1712640" y="4653136"/>
          <a:ext cx="6624736" cy="141262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98265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N. di rimborsi Imposte Dirette pregressi lavorati/magazzino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1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80%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79,1%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776536" y="620688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chemeClr val="accent2"/>
                </a:solidFill>
              </a:rPr>
              <a:t>Il secondo obiettivo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«Migliorare la qualità dei servizi ai contribuenti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» contiene i seguenti indicatori: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servizi (4/7)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6387" name="Rettangolo 3"/>
          <p:cNvSpPr>
            <a:spLocks noChangeArrowheads="1"/>
          </p:cNvSpPr>
          <p:nvPr/>
        </p:nvSpPr>
        <p:spPr bwMode="auto">
          <a:xfrm>
            <a:off x="2476500" y="2751141"/>
            <a:ext cx="4953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355600" algn="l"/>
                <a:tab pos="7267575" algn="l"/>
              </a:tabLst>
            </a:pPr>
            <a:endParaRPr lang="it-IT" sz="2000">
              <a:solidFill>
                <a:schemeClr val="accent2"/>
              </a:solidFill>
              <a:sym typeface="Wingdings" pitchFamily="2" charset="2"/>
            </a:endParaRPr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647508"/>
              </p:ext>
            </p:extLst>
          </p:nvPr>
        </p:nvGraphicFramePr>
        <p:xfrm>
          <a:off x="1712640" y="980728"/>
          <a:ext cx="6624736" cy="1558883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792085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Controlli preventivi degli esiti della liquidazione automatizzata effettuati ai sensi dell'art. 36-bis del D.P.R. n. 600/73 e 54-bis e del D.P.R. n. 633/72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1.000.000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decremento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decremento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1.129.733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323794"/>
              </p:ext>
            </p:extLst>
          </p:nvPr>
        </p:nvGraphicFramePr>
        <p:xfrm>
          <a:off x="1712640" y="2708920"/>
          <a:ext cx="6624736" cy="150660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5077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Capacità di promuovere il canale telematico misurata come percentuale di utilizzo di CIVIS e dell’applicativo per la registrazione dei contratti di locazione RLI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43%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43%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43%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47%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337322"/>
              </p:ext>
            </p:extLst>
          </p:nvPr>
        </p:nvGraphicFramePr>
        <p:xfrm>
          <a:off x="1712640" y="4221088"/>
          <a:ext cx="6624736" cy="1317572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5077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Aft>
                          <a:spcPts val="1200"/>
                        </a:spcAft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Barometro della qualità dei servizi catastali e di pubblicità immobiliare</a:t>
                      </a:r>
                    </a:p>
                  </a:txBody>
                  <a:tcPr marL="8973" marR="8973" marT="8283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3849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3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98,1%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92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servizi (5/7)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688304"/>
              </p:ext>
            </p:extLst>
          </p:nvPr>
        </p:nvGraphicFramePr>
        <p:xfrm>
          <a:off x="1568624" y="1002519"/>
          <a:ext cx="6624736" cy="134636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552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Attivazione della Carta dei servizi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Si/No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26408"/>
              </p:ext>
            </p:extLst>
          </p:nvPr>
        </p:nvGraphicFramePr>
        <p:xfrm>
          <a:off x="1568624" y="2586695"/>
          <a:ext cx="6624736" cy="134636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552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Svolgere un'indagine di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Customer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Satisfaction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 sui nuovi front office integrati (area Entrate e area Territorio)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Si/No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96733"/>
              </p:ext>
            </p:extLst>
          </p:nvPr>
        </p:nvGraphicFramePr>
        <p:xfrm>
          <a:off x="1568624" y="4242879"/>
          <a:ext cx="6624736" cy="134636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552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</a:rPr>
                        <a:t>Percentuale di istanze pervenute tramite CIVIS e lavorate entro 3 giorni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2"/>
                          </a:solidFill>
                        </a:rPr>
                        <a:t>90%</a:t>
                      </a:r>
                      <a:endParaRPr lang="it-IT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dirty="0" smtClean="0">
                          <a:solidFill>
                            <a:schemeClr val="accent2"/>
                          </a:solidFill>
                        </a:rPr>
                        <a:t>90%</a:t>
                      </a:r>
                      <a:endParaRPr lang="it-IT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smtClean="0">
                          <a:solidFill>
                            <a:schemeClr val="accent2"/>
                          </a:solidFill>
                        </a:rPr>
                        <a:t>90%</a:t>
                      </a:r>
                      <a:endParaRPr lang="it-IT" sz="1600" dirty="0"/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99,4%</a:t>
                      </a:r>
                      <a:endParaRPr lang="it-IT" sz="16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servizi </a:t>
            </a:r>
            <a:r>
              <a:rPr lang="it-IT" sz="2800" b="1" kern="1200" dirty="0" smtClean="0">
                <a:solidFill>
                  <a:srgbClr val="FFC000"/>
                </a:solidFill>
              </a:rPr>
              <a:t>(6/7)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638600"/>
              </p:ext>
            </p:extLst>
          </p:nvPr>
        </p:nvGraphicFramePr>
        <p:xfrm>
          <a:off x="1568624" y="2564905"/>
          <a:ext cx="6624736" cy="144015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6956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contribuenti che hanno prenotato un appuntamento serviti entro 10 minuti dall’orario fissato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90%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90%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50313"/>
              </p:ext>
            </p:extLst>
          </p:nvPr>
        </p:nvGraphicFramePr>
        <p:xfrm>
          <a:off x="1568623" y="4293095"/>
          <a:ext cx="6624736" cy="1368153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057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atti di aggiornamento catastali e cartografici evasi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98,7%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152295"/>
              </p:ext>
            </p:extLst>
          </p:nvPr>
        </p:nvGraphicFramePr>
        <p:xfrm>
          <a:off x="1568622" y="836712"/>
          <a:ext cx="6624736" cy="1446655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Svolgere un'indagine di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Customer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Satisfaction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sui servizi erogati dai Centri di Assistenza Multicanale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Si/No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1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servizi </a:t>
            </a:r>
            <a:r>
              <a:rPr lang="it-IT" sz="2800" b="1" kern="1200" dirty="0" smtClean="0">
                <a:solidFill>
                  <a:srgbClr val="FFC000"/>
                </a:solidFill>
              </a:rPr>
              <a:t>(7/7)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83663"/>
              </p:ext>
            </p:extLst>
          </p:nvPr>
        </p:nvGraphicFramePr>
        <p:xfrm>
          <a:off x="1640632" y="836712"/>
          <a:ext cx="6624736" cy="1446655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atti di aggiornamento di pubblicità immobiliare lavorati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93%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93%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93%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98,6%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2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prevenzione (1/4)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794538" y="791722"/>
            <a:ext cx="8316924" cy="217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3000"/>
              </a:lnSpc>
              <a:spcAft>
                <a:spcPts val="600"/>
              </a:spcAft>
            </a:pPr>
            <a:r>
              <a:rPr lang="it-IT" sz="2000" dirty="0">
                <a:solidFill>
                  <a:schemeClr val="accent2"/>
                </a:solidFill>
              </a:rPr>
              <a:t>Per orientare l’azione dell’Agenzia verso la </a:t>
            </a:r>
            <a:r>
              <a:rPr lang="it-IT" sz="2000" dirty="0" err="1">
                <a:solidFill>
                  <a:schemeClr val="accent2"/>
                </a:solidFill>
              </a:rPr>
              <a:t>compliance</a:t>
            </a:r>
            <a:r>
              <a:rPr lang="it-IT" sz="2000" dirty="0">
                <a:solidFill>
                  <a:schemeClr val="accent2"/>
                </a:solidFill>
              </a:rPr>
              <a:t> fiscale, è stata introdotta questa nuova area strategica, il cui </a:t>
            </a:r>
            <a:r>
              <a:rPr lang="it-IT" sz="2000" dirty="0" smtClean="0">
                <a:solidFill>
                  <a:schemeClr val="accent2"/>
                </a:solidFill>
              </a:rPr>
              <a:t>obiettivo </a:t>
            </a:r>
            <a:r>
              <a:rPr lang="it-IT" sz="2000" dirty="0">
                <a:solidFill>
                  <a:schemeClr val="accent2"/>
                </a:solidFill>
              </a:rPr>
              <a:t>è quello di migliorare il livello di adempimento spontaneo da parte dei contribuenti, attraverso un vero e proprio dialogo con gli stessi, che dovranno essere messi in condizione di prevenire </a:t>
            </a:r>
            <a:r>
              <a:rPr lang="it-IT" sz="2000" dirty="0" smtClean="0">
                <a:solidFill>
                  <a:schemeClr val="accent2"/>
                </a:solidFill>
              </a:rPr>
              <a:t>possibili </a:t>
            </a:r>
            <a:r>
              <a:rPr lang="it-IT" sz="2000" dirty="0">
                <a:solidFill>
                  <a:schemeClr val="accent2"/>
                </a:solidFill>
              </a:rPr>
              <a:t>errori od omissioni, ovvero di correggere quelli contenuti nelle dichiarazioni già presentate.</a:t>
            </a:r>
          </a:p>
        </p:txBody>
      </p:sp>
      <p:sp>
        <p:nvSpPr>
          <p:cNvPr id="9" name="Rettangolo 8"/>
          <p:cNvSpPr/>
          <p:nvPr/>
        </p:nvSpPr>
        <p:spPr>
          <a:xfrm>
            <a:off x="794538" y="2970780"/>
            <a:ext cx="8316924" cy="2846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3000"/>
              </a:lnSpc>
              <a:spcAft>
                <a:spcPts val="600"/>
              </a:spcAft>
            </a:pPr>
            <a:r>
              <a:rPr lang="it-IT" sz="2000" dirty="0">
                <a:solidFill>
                  <a:schemeClr val="accent2"/>
                </a:solidFill>
              </a:rPr>
              <a:t>In questa area strategica trovano </a:t>
            </a:r>
            <a:r>
              <a:rPr lang="it-IT" sz="2000" dirty="0" smtClean="0">
                <a:solidFill>
                  <a:schemeClr val="accent2"/>
                </a:solidFill>
              </a:rPr>
              <a:t>collocazione </a:t>
            </a:r>
            <a:r>
              <a:rPr lang="it-IT" sz="2000" dirty="0">
                <a:solidFill>
                  <a:schemeClr val="accent2"/>
                </a:solidFill>
              </a:rPr>
              <a:t>tutti i nuovi istituti introdotti dalle recenti disposizioni normative. Si tratta delle comunicazioni preventive, della cosiddetta cooperative </a:t>
            </a:r>
            <a:r>
              <a:rPr lang="it-IT" sz="2000" dirty="0" err="1">
                <a:solidFill>
                  <a:schemeClr val="accent2"/>
                </a:solidFill>
              </a:rPr>
              <a:t>compliance</a:t>
            </a:r>
            <a:r>
              <a:rPr lang="it-IT" sz="2000" dirty="0">
                <a:solidFill>
                  <a:schemeClr val="accent2"/>
                </a:solidFill>
              </a:rPr>
              <a:t>, delle istanze di collaborazione volontaria (</a:t>
            </a:r>
            <a:r>
              <a:rPr lang="it-IT" sz="2000" i="1" dirty="0" err="1">
                <a:solidFill>
                  <a:schemeClr val="accent2"/>
                </a:solidFill>
              </a:rPr>
              <a:t>volutary</a:t>
            </a:r>
            <a:r>
              <a:rPr lang="it-IT" sz="2000" i="1" dirty="0">
                <a:solidFill>
                  <a:schemeClr val="accent2"/>
                </a:solidFill>
              </a:rPr>
              <a:t> </a:t>
            </a:r>
            <a:r>
              <a:rPr lang="it-IT" sz="2000" i="1" dirty="0" err="1">
                <a:solidFill>
                  <a:schemeClr val="accent2"/>
                </a:solidFill>
              </a:rPr>
              <a:t>disclosure</a:t>
            </a:r>
            <a:r>
              <a:rPr lang="it-IT" sz="2000" dirty="0">
                <a:solidFill>
                  <a:schemeClr val="accent2"/>
                </a:solidFill>
              </a:rPr>
              <a:t>), delle istanze di accordo preventivo, ecc. Il fondamento su cui si fondano questi strumenti innovativi, </a:t>
            </a:r>
            <a:r>
              <a:rPr lang="it-IT" sz="2000" dirty="0" smtClean="0">
                <a:solidFill>
                  <a:schemeClr val="accent2"/>
                </a:solidFill>
              </a:rPr>
              <a:t>è </a:t>
            </a:r>
            <a:r>
              <a:rPr lang="it-IT" sz="2000" dirty="0">
                <a:solidFill>
                  <a:schemeClr val="accent2"/>
                </a:solidFill>
              </a:rPr>
              <a:t>la presunzione che il contribuente </a:t>
            </a:r>
            <a:r>
              <a:rPr lang="it-IT" sz="2000" dirty="0" smtClean="0">
                <a:solidFill>
                  <a:schemeClr val="accent2"/>
                </a:solidFill>
              </a:rPr>
              <a:t>abbia </a:t>
            </a:r>
            <a:r>
              <a:rPr lang="it-IT" sz="2000" dirty="0">
                <a:solidFill>
                  <a:schemeClr val="accent2"/>
                </a:solidFill>
              </a:rPr>
              <a:t>la volontà di adempiere spontaneamente al proprio dovere fiscale.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Gli indicatori previsti sono i seguenti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:</a:t>
            </a:r>
            <a:endParaRPr 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5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prevenzione (2/4)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66187"/>
              </p:ext>
            </p:extLst>
          </p:nvPr>
        </p:nvGraphicFramePr>
        <p:xfrm>
          <a:off x="1676636" y="2420888"/>
          <a:ext cx="6624736" cy="1440160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Versamenti spontanei da attività volte a favorire l’emersione dell’effettiva capacità contributiva di ciascun soggetto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250 €/mln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250 €/mln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250 €/mln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441182"/>
              </p:ext>
            </p:extLst>
          </p:nvPr>
        </p:nvGraphicFramePr>
        <p:xfrm>
          <a:off x="1658634" y="692696"/>
          <a:ext cx="6624736" cy="151268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669600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comunicazioni volte a favorire l’emersione dell’effettiva capacità contributiva di ciascun soggetto inviate ai contribuenti 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475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33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450.000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70242"/>
              </p:ext>
            </p:extLst>
          </p:nvPr>
        </p:nvGraphicFramePr>
        <p:xfrm>
          <a:off x="1712640" y="4272131"/>
          <a:ext cx="6624736" cy="184898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Rapporto tra il numero di provvedimenti emessi, ai fini dell’accesso o dell’esclusione al regime opzionale della cooperative 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compliance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, rispetto al numero delle istanze di adesione al regime presentate dai contribuenti entro il 30/08/2016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32%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4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9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prevenzione (3/4)</a:t>
            </a: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071546"/>
              </p:ext>
            </p:extLst>
          </p:nvPr>
        </p:nvGraphicFramePr>
        <p:xfrm>
          <a:off x="1568624" y="836712"/>
          <a:ext cx="6624736" cy="1440160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istanze di collaborazione volontaria esitate al 31/12/2016 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100%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27285"/>
              </p:ext>
            </p:extLst>
          </p:nvPr>
        </p:nvGraphicFramePr>
        <p:xfrm>
          <a:off x="1568624" y="2564904"/>
          <a:ext cx="6624736" cy="1440160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Adeguamento spontaneo in dichiarazione alle risultanze degli studi di settore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2,1 €/</a:t>
                      </a:r>
                      <a:r>
                        <a:rPr lang="it-IT" sz="1500" b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214860"/>
              </p:ext>
            </p:extLst>
          </p:nvPr>
        </p:nvGraphicFramePr>
        <p:xfrm>
          <a:off x="1586625" y="4524774"/>
          <a:ext cx="6595932" cy="1519433"/>
        </p:xfrm>
        <a:graphic>
          <a:graphicData uri="http://schemas.openxmlformats.org/drawingml/2006/table">
            <a:tbl>
              <a:tblPr/>
              <a:tblGrid>
                <a:gridCol w="1648983"/>
                <a:gridCol w="1648983"/>
                <a:gridCol w="1648983"/>
                <a:gridCol w="1648983"/>
              </a:tblGrid>
              <a:tr h="28118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Incremento percentuale delle istanze di accordo preventivo concluse (</a:t>
                      </a:r>
                      <a:r>
                        <a:rPr lang="it-IT" sz="1600" i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Ruling</a:t>
                      </a:r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internazionale)</a:t>
                      </a: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14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20% 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25%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516">
                <a:tc>
                  <a:txBody>
                    <a:bodyPr/>
                    <a:lstStyle/>
                    <a:p>
                      <a:pPr algn="r" fontAlgn="ctr"/>
                      <a:endParaRPr lang="it-IT" sz="1200" b="0" i="0" u="none" strike="noStrike">
                        <a:solidFill>
                          <a:schemeClr val="accent2"/>
                        </a:solidFill>
                        <a:latin typeface="Arial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accent2"/>
                        </a:solidFill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it-IT" dirty="0">
                        <a:solidFill>
                          <a:schemeClr val="accent2"/>
                        </a:solidFill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Il contesto (1/2)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62510" y="1988840"/>
            <a:ext cx="8301464" cy="26314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>
                <a:solidFill>
                  <a:schemeClr val="accent2"/>
                </a:solidFill>
              </a:rPr>
              <a:t>La Convenzione triennale per gli esercizi 2016-2018, presenta sostanziali novità rispetto al passato anche in applicazione del decreto legislativo n. 157/2015 con il quale il legislatore ha inteso innovare i contenuti del documento negoziale tra Ministero e Agenzia.</a:t>
            </a:r>
          </a:p>
          <a:p>
            <a:pPr algn="just">
              <a:spcAft>
                <a:spcPts val="600"/>
              </a:spcAft>
            </a:pPr>
            <a:r>
              <a:rPr lang="it-IT" sz="2000" dirty="0">
                <a:solidFill>
                  <a:schemeClr val="accent2"/>
                </a:solidFill>
              </a:rPr>
              <a:t>Lo scopo è quello di spostare l’attenzione sulla prevenzione piuttosto che sulla repressione dei fenomeni evasivi e, a tal fine, la tradizionale Area strategica «Controlli» si scinde in: Area «Prevenzione» e Area «Contrasto», mentre viene confermata l‘Area «Servizi</a:t>
            </a:r>
            <a:r>
              <a:rPr lang="it-IT" sz="2000" dirty="0" smtClean="0">
                <a:solidFill>
                  <a:schemeClr val="accent2"/>
                </a:solidFill>
              </a:rPr>
              <a:t>».</a:t>
            </a:r>
            <a:endParaRPr lang="it-IT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9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prevenzione (4/4)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2530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92467"/>
              </p:ext>
            </p:extLst>
          </p:nvPr>
        </p:nvGraphicFramePr>
        <p:xfrm>
          <a:off x="1640632" y="1052736"/>
          <a:ext cx="6595932" cy="1360270"/>
        </p:xfrm>
        <a:graphic>
          <a:graphicData uri="http://schemas.openxmlformats.org/drawingml/2006/table">
            <a:tbl>
              <a:tblPr/>
              <a:tblGrid>
                <a:gridCol w="1648983"/>
                <a:gridCol w="1648983"/>
                <a:gridCol w="1648983"/>
                <a:gridCol w="1648983"/>
              </a:tblGrid>
              <a:tr h="56542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risposta agli interpelli ordinari entro 80 giorni dalla data di ricezione dell’istanza </a:t>
                      </a:r>
                    </a:p>
                  </a:txBody>
                  <a:tcPr marL="10319" marR="10319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80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contrasto (1/4)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704528" y="857324"/>
            <a:ext cx="8326547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La terza Area strategica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contiene </a:t>
            </a: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due obiettivi: ”Ottimizzare l'attività di controllo“ e “Migliorare la sostenibilità delle pretese erariali”, che compendiano tutte le linee di attività che saranno rivolte nei confronti dei contribuenti che non si mostreranno collaborativi.</a:t>
            </a:r>
          </a:p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  <a:sym typeface="Wingdings" pitchFamily="2" charset="2"/>
              </a:rPr>
              <a:t>Con riguardo al primo obiettivo, in coerenza con il nuovo indirizzo strategico e al fine di assicurare un congruo impegno verso i contribuenti maggiormente collaborativi e ben disposti verso il fisco, nel 2016 l’attività di controllo sarà prioritariamente finalizzata alla lavorazione delle richieste di accesso alla procedura di collaborazione</a:t>
            </a:r>
            <a:r>
              <a:rPr lang="it-IT" sz="2000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. Per il primo obiettivo gli indicatori sono i seguenti: </a:t>
            </a:r>
            <a:endParaRPr lang="it-IT" sz="2000" dirty="0">
              <a:solidFill>
                <a:schemeClr val="accent2"/>
              </a:solidFill>
              <a:latin typeface="+mn-lt"/>
              <a:sym typeface="Wingdings" pitchFamily="2" charset="2"/>
            </a:endParaRPr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34539"/>
              </p:ext>
            </p:extLst>
          </p:nvPr>
        </p:nvGraphicFramePr>
        <p:xfrm>
          <a:off x="1460112" y="4674927"/>
          <a:ext cx="6661240" cy="1346361"/>
        </p:xfrm>
        <a:graphic>
          <a:graphicData uri="http://schemas.openxmlformats.org/drawingml/2006/table">
            <a:tbl>
              <a:tblPr/>
              <a:tblGrid>
                <a:gridCol w="1665310"/>
                <a:gridCol w="1665310"/>
                <a:gridCol w="1665310"/>
                <a:gridCol w="1665310"/>
              </a:tblGrid>
              <a:tr h="504552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Riscossioni complessive da attività di contrasto dell'evasione</a:t>
                      </a:r>
                      <a:endParaRPr lang="it-IT" sz="1600" i="1" kern="1200" baseline="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65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22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15 €/</a:t>
                      </a:r>
                      <a:r>
                        <a:rPr lang="it-IT" sz="1500" b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15 €/</a:t>
                      </a:r>
                      <a:r>
                        <a:rPr lang="it-IT" sz="1500" b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15 €/</a:t>
                      </a:r>
                      <a:r>
                        <a:rPr lang="it-IT" sz="1500" b="1" kern="120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14,9</a:t>
                      </a:r>
                      <a:r>
                        <a:rPr lang="it-IT" sz="1500" b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 €/</a:t>
                      </a:r>
                      <a:r>
                        <a:rPr lang="it-IT" sz="1500" b="1" kern="1200" baseline="0" dirty="0" err="1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mld</a:t>
                      </a:r>
                      <a:endParaRPr lang="it-IT" sz="1500" b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96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contrasto (2/4)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88129"/>
              </p:ext>
            </p:extLst>
          </p:nvPr>
        </p:nvGraphicFramePr>
        <p:xfrm>
          <a:off x="1568626" y="2564905"/>
          <a:ext cx="6624736" cy="144015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6956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controlli elettronici ai sensi dell'art. 36-ter e 41-bis del D.P.R. n. 600/73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447616"/>
              </p:ext>
            </p:extLst>
          </p:nvPr>
        </p:nvGraphicFramePr>
        <p:xfrm>
          <a:off x="1568625" y="4293095"/>
          <a:ext cx="6624736" cy="1368153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057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Incidenza percentuale dei costi dell'Agenzia sul gettito incassato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0,9%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0,9%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0,9%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0,82%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85366"/>
              </p:ext>
            </p:extLst>
          </p:nvPr>
        </p:nvGraphicFramePr>
        <p:xfrm>
          <a:off x="1568624" y="836712"/>
          <a:ext cx="6624736" cy="1611636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Valore mediano della maggiore imposta definita per adesione e acquiescenza relativa agli accertamenti eseguiti nei confronti delle imprese di grandi dimensioni e delle imprese di medie dimensioni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16.000 €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17.000 €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18.000 </a:t>
                      </a:r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€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53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contrasto (3/4)</a:t>
            </a:r>
            <a:endParaRPr lang="it-IT" sz="2800" dirty="0"/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428818"/>
              </p:ext>
            </p:extLst>
          </p:nvPr>
        </p:nvGraphicFramePr>
        <p:xfrm>
          <a:off x="1640632" y="2564905"/>
          <a:ext cx="6624736" cy="144015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6956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verifiche effettuate su unità immobiliari per mancata presentazione di atti di aggiornamento – Catasto fabbricati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35.000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46.661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613511"/>
              </p:ext>
            </p:extLst>
          </p:nvPr>
        </p:nvGraphicFramePr>
        <p:xfrm>
          <a:off x="1640631" y="4293095"/>
          <a:ext cx="6624736" cy="1605141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057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verifiche effettuate sul classamento delle unità immobiliari urbane presenti nei documenti di aggiornamento presentati (DOCFA) – Catasto fabbricati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400.000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430.000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480.000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420.234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68148"/>
              </p:ext>
            </p:extLst>
          </p:nvPr>
        </p:nvGraphicFramePr>
        <p:xfrm>
          <a:off x="1640630" y="836712"/>
          <a:ext cx="6624736" cy="1446655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Numero di atti di aggiornamento tecnico (Tipi mappali e di frazionamento) controllati in sopralluogo – Catasto terreni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3.500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3.500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3.500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3.892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8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L’area strategica </a:t>
            </a:r>
            <a:r>
              <a:rPr lang="it-IT" sz="2800" b="1" kern="1200" dirty="0" smtClean="0">
                <a:solidFill>
                  <a:srgbClr val="FFC000"/>
                </a:solidFill>
              </a:rPr>
              <a:t>contrasto (4/4)</a:t>
            </a:r>
            <a:endParaRPr lang="it-IT" sz="2800" dirty="0"/>
          </a:p>
          <a:p>
            <a:pPr>
              <a:buNone/>
              <a:defRPr/>
            </a:pPr>
            <a:endParaRPr lang="it-IT" sz="900" dirty="0" smtClean="0">
              <a:solidFill>
                <a:schemeClr val="accent2"/>
              </a:solidFill>
              <a:sym typeface="Wingdings" pitchFamily="2" charset="2"/>
            </a:endParaRPr>
          </a:p>
          <a:p>
            <a:pPr>
              <a:buNone/>
              <a:defRPr/>
            </a:pPr>
            <a:r>
              <a:rPr lang="it-IT" sz="2400" dirty="0">
                <a:solidFill>
                  <a:schemeClr val="accent2"/>
                </a:solidFill>
                <a:sym typeface="Wingdings" pitchFamily="2" charset="2"/>
              </a:rPr>
              <a:t>	</a:t>
            </a:r>
            <a:r>
              <a:rPr lang="it-IT" sz="2400" dirty="0" smtClean="0">
                <a:solidFill>
                  <a:schemeClr val="accent2"/>
                </a:solidFill>
                <a:sym typeface="Wingdings" pitchFamily="2" charset="2"/>
              </a:rPr>
              <a:t>	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235120"/>
              </p:ext>
            </p:extLst>
          </p:nvPr>
        </p:nvGraphicFramePr>
        <p:xfrm>
          <a:off x="1712640" y="3212977"/>
          <a:ext cx="6624736" cy="1440159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69568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sentenze definitive totalmente favorevoli all'Agenzia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59%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02151"/>
              </p:ext>
            </p:extLst>
          </p:nvPr>
        </p:nvGraphicFramePr>
        <p:xfrm>
          <a:off x="1712639" y="4725143"/>
          <a:ext cx="6624736" cy="1368153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04057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baseline="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degli importi decisi definitivamente a favore dell’Agenzia</a:t>
                      </a:r>
                      <a:endParaRPr lang="it-IT" sz="1600" i="1" kern="1200" dirty="0" smtClean="0">
                        <a:solidFill>
                          <a:schemeClr val="accent2"/>
                        </a:solidFill>
                        <a:latin typeface="Arial" charset="0"/>
                        <a:ea typeface="+mn-ea"/>
                        <a:cs typeface="+mn-cs"/>
                        <a:sym typeface="Wingdings" pitchFamily="2" charset="2"/>
                      </a:endParaRP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93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78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70%        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-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397315"/>
              </p:ext>
            </p:extLst>
          </p:nvPr>
        </p:nvGraphicFramePr>
        <p:xfrm>
          <a:off x="1712638" y="1694313"/>
          <a:ext cx="6624736" cy="1446655"/>
        </p:xfrm>
        <a:graphic>
          <a:graphicData uri="http://schemas.openxmlformats.org/drawingml/2006/table">
            <a:tbl>
              <a:tblPr/>
              <a:tblGrid>
                <a:gridCol w="1656184"/>
                <a:gridCol w="1656184"/>
                <a:gridCol w="1656184"/>
                <a:gridCol w="1656184"/>
              </a:tblGrid>
              <a:tr h="576064"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i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Percentuale di sentenze definitive totalmente e parzialmente favorevoli all'Agenzia</a:t>
                      </a:r>
                    </a:p>
                  </a:txBody>
                  <a:tcPr marL="10319" marR="10319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30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2016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2017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2018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Consuntivo 2015</a:t>
                      </a:r>
                    </a:p>
                  </a:txBody>
                  <a:tcPr marL="8973" marR="8973" marT="82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64%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64%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64%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500" b="1" kern="1200" dirty="0" smtClean="0">
                          <a:solidFill>
                            <a:schemeClr val="accent2"/>
                          </a:solidFill>
                          <a:latin typeface="Arial" charset="0"/>
                          <a:ea typeface="+mn-ea"/>
                          <a:cs typeface="+mn-cs"/>
                          <a:sym typeface="Wingdings" pitchFamily="2" charset="2"/>
                        </a:rPr>
                        <a:t>69%</a:t>
                      </a: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ttangolo 9"/>
          <p:cNvSpPr/>
          <p:nvPr/>
        </p:nvSpPr>
        <p:spPr>
          <a:xfrm>
            <a:off x="776536" y="836712"/>
            <a:ext cx="83529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>
                <a:solidFill>
                  <a:schemeClr val="accent2"/>
                </a:solidFill>
              </a:rPr>
              <a:t>Il secondo obiettivo </a:t>
            </a: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“Migliorare la sostenibilità delle pretese erariali</a:t>
            </a:r>
            <a:r>
              <a:rPr lang="it-IT" sz="2000" dirty="0" smtClean="0">
                <a:solidFill>
                  <a:schemeClr val="accent2"/>
                </a:solidFill>
                <a:sym typeface="Wingdings" pitchFamily="2" charset="2"/>
              </a:rPr>
              <a:t>” contiene i seguenti indicatori: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La </a:t>
            </a:r>
            <a:r>
              <a:rPr lang="it-IT" sz="2800" b="1" kern="1200" dirty="0">
                <a:solidFill>
                  <a:srgbClr val="FFC000"/>
                </a:solidFill>
              </a:rPr>
              <a:t>s</a:t>
            </a:r>
            <a:r>
              <a:rPr lang="it-IT" sz="2800" b="1" kern="1200" dirty="0" smtClean="0">
                <a:solidFill>
                  <a:srgbClr val="FFC000"/>
                </a:solidFill>
              </a:rPr>
              <a:t>trategia in materia di risorse umane</a:t>
            </a:r>
            <a:r>
              <a:rPr lang="it-IT" sz="2800" b="1" kern="1200" dirty="0" smtClean="0">
                <a:solidFill>
                  <a:schemeClr val="accent3"/>
                </a:solidFill>
              </a:rPr>
              <a:t> </a:t>
            </a:r>
            <a:r>
              <a:rPr lang="it-IT" sz="2800" b="1" kern="1200" dirty="0" smtClean="0">
                <a:solidFill>
                  <a:srgbClr val="FFC000"/>
                </a:solidFill>
              </a:rPr>
              <a:t>1/5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02268" y="1340768"/>
            <a:ext cx="8301464" cy="42734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</a:rPr>
              <a:t>Tenendo conto dell’evoluzione normativa in materia pensionistica, si stima che nel triennio 2016-2018 lasceranno l’Agenzia circa 2.000 unità di personale. La legge consente alle pubbliche amministrazioni di rimpiazzare solo una parte di coloro che lasciano il servizio e l’art. 1, comma 227, della legge di stabilità 2016 ha ulteriormente ridotto le percentuali di turn over precedentemente fissate. Per il triennio 2016-2018 potranno essere effettuate nuove assunzioni solo nei limiti del 25% delle uscite dell’anno precedente e della relativa spesa. Peraltro la legge di stabilità per il 2015 ha previsto che il budget delle assunzioni relativo agli anni 2015 e 2016 non potrà essere utilizzato fino al completamento delle procedure di ricollocazione del personale delle province e delle città metropolitane.</a:t>
            </a:r>
          </a:p>
        </p:txBody>
      </p:sp>
    </p:spTree>
    <p:extLst>
      <p:ext uri="{BB962C8B-B14F-4D97-AF65-F5344CB8AC3E}">
        <p14:creationId xmlns:p14="http://schemas.microsoft.com/office/powerpoint/2010/main" val="381172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La </a:t>
            </a:r>
            <a:r>
              <a:rPr lang="it-IT" sz="2800" b="1" kern="1200" dirty="0">
                <a:solidFill>
                  <a:srgbClr val="FFC000"/>
                </a:solidFill>
              </a:rPr>
              <a:t>s</a:t>
            </a:r>
            <a:r>
              <a:rPr lang="it-IT" sz="2800" b="1" kern="1200" dirty="0" smtClean="0">
                <a:solidFill>
                  <a:srgbClr val="FFC000"/>
                </a:solidFill>
              </a:rPr>
              <a:t>trategia in materia di risorse umane</a:t>
            </a:r>
            <a:r>
              <a:rPr lang="it-IT" sz="2800" b="1" kern="1200" dirty="0" smtClean="0">
                <a:solidFill>
                  <a:schemeClr val="accent3"/>
                </a:solidFill>
              </a:rPr>
              <a:t> </a:t>
            </a:r>
            <a:r>
              <a:rPr lang="it-IT" sz="2800" b="1" kern="1200" dirty="0" smtClean="0">
                <a:solidFill>
                  <a:srgbClr val="FFC000"/>
                </a:solidFill>
              </a:rPr>
              <a:t>2/5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02268" y="1700808"/>
            <a:ext cx="8301464" cy="289925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</a:rPr>
              <a:t>La legge 15 dicembre 2014, n. 186, istitutiva della cosiddetta </a:t>
            </a:r>
            <a:r>
              <a:rPr lang="it-IT" sz="2000" dirty="0" err="1">
                <a:solidFill>
                  <a:schemeClr val="accent2"/>
                </a:solidFill>
                <a:latin typeface="+mn-lt"/>
              </a:rPr>
              <a:t>voluntary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it-IT" sz="2000" dirty="0" err="1">
                <a:solidFill>
                  <a:schemeClr val="accent2"/>
                </a:solidFill>
                <a:latin typeface="+mn-lt"/>
              </a:rPr>
              <a:t>disclosure</a:t>
            </a:r>
            <a:r>
              <a:rPr lang="it-IT" sz="2000" dirty="0">
                <a:solidFill>
                  <a:schemeClr val="accent2"/>
                </a:solidFill>
                <a:latin typeface="+mn-lt"/>
              </a:rPr>
              <a:t>, ha autorizzato l’Agenzia ad assumere, in aggiunta al plafond consentito dalla normativa in materia di turn over, ulteriori 1.100 unità di terza area. In attuazione di tale norma è stato espletato il concorso per la selezione di 892 funzionari (fascia retributiva F1) per lo svolgimento di attività amministrativo-tributaria. Nel 2015 i candidati hanno iniziato il previsto periodo di tirocinio, che si è concluso a fine aprile. L’assunzione dei vincitori è prevista per il prossimo </a:t>
            </a:r>
            <a:r>
              <a:rPr lang="it-IT" sz="2000" dirty="0" smtClean="0">
                <a:solidFill>
                  <a:schemeClr val="accent2"/>
                </a:solidFill>
                <a:latin typeface="+mn-lt"/>
              </a:rPr>
              <a:t>autunno.</a:t>
            </a:r>
            <a:endParaRPr lang="it-IT" sz="2000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786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La </a:t>
            </a:r>
            <a:r>
              <a:rPr lang="it-IT" sz="2800" b="1" kern="1200" dirty="0">
                <a:solidFill>
                  <a:srgbClr val="FFC000"/>
                </a:solidFill>
              </a:rPr>
              <a:t>s</a:t>
            </a:r>
            <a:r>
              <a:rPr lang="it-IT" sz="2800" b="1" kern="1200" dirty="0" smtClean="0">
                <a:solidFill>
                  <a:srgbClr val="FFC000"/>
                </a:solidFill>
              </a:rPr>
              <a:t>trategia in materia di risorse umane</a:t>
            </a:r>
            <a:r>
              <a:rPr lang="it-IT" sz="2800" b="1" kern="1200" dirty="0">
                <a:solidFill>
                  <a:srgbClr val="FFC000"/>
                </a:solidFill>
              </a:rPr>
              <a:t> </a:t>
            </a:r>
            <a:r>
              <a:rPr lang="it-IT" sz="2800" b="1" kern="1200" dirty="0" smtClean="0">
                <a:solidFill>
                  <a:srgbClr val="FFC000"/>
                </a:solidFill>
              </a:rPr>
              <a:t>3/5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02403" y="1196752"/>
            <a:ext cx="8301464" cy="42734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</a:rPr>
              <a:t>Considerate poi le numerose carenze nell’organico dirigenziale (anche a seguito della nota sentenza della Corte Costituzionale n. 37/2015), nel triennio 2016-2018 l’Agenzia ha la necessità di reclutare nuovi dirigenti sulla base di specifiche procedure concorsuali. Si prevede di assumere, nel 2017, circa 400 unità.</a:t>
            </a:r>
          </a:p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</a:rPr>
              <a:t>Nel 2015 l’Agenzia ha riaperto la contrattazione integrativa per gli sviluppi economici all’interno delle aree funzionali, stipulando un apposito accordo. Sulla base delle risorse disponibili, è stata conseguentemente avviata una procedura per complessivi 17.595 posti che tiene conto dell’esigenza di dare un’opportunità di sviluppo al personale che non ha beneficiato delle precedenti progressioni economiche.</a:t>
            </a:r>
          </a:p>
        </p:txBody>
      </p:sp>
    </p:spTree>
    <p:extLst>
      <p:ext uri="{BB962C8B-B14F-4D97-AF65-F5344CB8AC3E}">
        <p14:creationId xmlns:p14="http://schemas.microsoft.com/office/powerpoint/2010/main" val="28091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La </a:t>
            </a:r>
            <a:r>
              <a:rPr lang="it-IT" sz="2800" b="1" kern="1200" dirty="0">
                <a:solidFill>
                  <a:srgbClr val="FFC000"/>
                </a:solidFill>
              </a:rPr>
              <a:t>s</a:t>
            </a:r>
            <a:r>
              <a:rPr lang="it-IT" sz="2800" b="1" kern="1200" dirty="0" smtClean="0">
                <a:solidFill>
                  <a:srgbClr val="FFC000"/>
                </a:solidFill>
              </a:rPr>
              <a:t>trategia in materia di risorse umane</a:t>
            </a:r>
            <a:r>
              <a:rPr lang="it-IT" sz="2800" b="1" kern="1200" dirty="0" smtClean="0">
                <a:solidFill>
                  <a:schemeClr val="accent3"/>
                </a:solidFill>
              </a:rPr>
              <a:t> </a:t>
            </a:r>
            <a:r>
              <a:rPr lang="it-IT" sz="2800" b="1" kern="1200" dirty="0" smtClean="0">
                <a:solidFill>
                  <a:srgbClr val="FFC000"/>
                </a:solidFill>
              </a:rPr>
              <a:t>4/5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733679" y="1686677"/>
            <a:ext cx="8301464" cy="2519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defRPr/>
            </a:pPr>
            <a:r>
              <a:rPr lang="it-IT" sz="2000" dirty="0">
                <a:solidFill>
                  <a:schemeClr val="accent2"/>
                </a:solidFill>
                <a:latin typeface="+mn-lt"/>
              </a:rPr>
              <a:t>Per quanto riguarda l’aspetto organizzativo, può ormai considerarsi concluso il processo di integrazione con le strutture dell’ex Agenzia del Territorio (l’accorpamento delle due agenzie è avvenuto il 1° dicembre 2012, ai sensi del decreto legge n. 95/2012). Nel 2016 si prevede l’avvio della sperimentazione di un nuovo modello di ufficio periferico che mira a realizzare l’effettiva integrazione dei processi lavorativi nell’ottica del contribuente.</a:t>
            </a:r>
          </a:p>
        </p:txBody>
      </p:sp>
    </p:spTree>
    <p:extLst>
      <p:ext uri="{BB962C8B-B14F-4D97-AF65-F5344CB8AC3E}">
        <p14:creationId xmlns:p14="http://schemas.microsoft.com/office/powerpoint/2010/main" val="353437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>
                <a:solidFill>
                  <a:srgbClr val="FFC000"/>
                </a:solidFill>
              </a:rPr>
              <a:t>La strategia in materia di risorse </a:t>
            </a:r>
            <a:r>
              <a:rPr lang="it-IT" sz="2800" b="1" kern="1200" dirty="0" smtClean="0">
                <a:solidFill>
                  <a:srgbClr val="FFC000"/>
                </a:solidFill>
              </a:rPr>
              <a:t>umane 5/5</a:t>
            </a: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87560" y="955467"/>
            <a:ext cx="576064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457200" marR="0" lvl="1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0488" algn="l"/>
              </a:tabLst>
            </a:pPr>
            <a:r>
              <a:rPr lang="it-IT" altLang="it-IT" sz="1600" b="1" i="1" dirty="0">
                <a:solidFill>
                  <a:schemeClr val="accent2"/>
                </a:solidFill>
                <a:latin typeface="Arial" charset="0"/>
                <a:cs typeface="+mn-cs"/>
              </a:rPr>
              <a:t>P</a:t>
            </a:r>
            <a:r>
              <a:rPr lang="it-IT" altLang="it-IT" sz="1600" b="1" i="1" dirty="0" bmk="">
                <a:solidFill>
                  <a:schemeClr val="accent2"/>
                </a:solidFill>
                <a:latin typeface="Arial" charset="0"/>
                <a:cs typeface="+mn-cs"/>
              </a:rPr>
              <a:t>revisione consistenza iniziale e finale del </a:t>
            </a:r>
            <a:r>
              <a:rPr lang="it-IT" altLang="it-IT" sz="1600" b="1" i="1" dirty="0" smtClean="0" bmk="">
                <a:solidFill>
                  <a:schemeClr val="accent2"/>
                </a:solidFill>
                <a:latin typeface="Arial" charset="0"/>
                <a:cs typeface="+mn-cs"/>
              </a:rPr>
              <a:t>personale</a:t>
            </a:r>
            <a:endParaRPr lang="it-IT" altLang="it-IT" sz="1600" b="1" i="1" dirty="0">
              <a:solidFill>
                <a:schemeClr val="accent2"/>
              </a:solidFill>
              <a:latin typeface="Arial" charset="0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8504" y="5805264"/>
            <a:ext cx="907300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tabLst>
                <a:tab pos="90488" algn="l"/>
              </a:tabLst>
            </a:pPr>
            <a:r>
              <a:rPr lang="it-IT" altLang="it-IT" sz="8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N.B. Il tirocinio cessa il 30 aprile, si stima che i vincitori saranno assunti a settembre</a:t>
            </a:r>
            <a:endParaRPr lang="it-IT" altLang="it-IT" sz="8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372674"/>
              </p:ext>
            </p:extLst>
          </p:nvPr>
        </p:nvGraphicFramePr>
        <p:xfrm>
          <a:off x="495299" y="1484784"/>
          <a:ext cx="8915401" cy="3200445"/>
        </p:xfrm>
        <a:graphic>
          <a:graphicData uri="http://schemas.openxmlformats.org/drawingml/2006/table">
            <a:tbl>
              <a:tblPr firstRow="1" firstCol="1" bandRow="1"/>
              <a:tblGrid>
                <a:gridCol w="999003"/>
                <a:gridCol w="633758"/>
                <a:gridCol w="529988"/>
                <a:gridCol w="668347"/>
                <a:gridCol w="668347"/>
                <a:gridCol w="668347"/>
                <a:gridCol w="668347"/>
                <a:gridCol w="668347"/>
                <a:gridCol w="668347"/>
                <a:gridCol w="748080"/>
                <a:gridCol w="581580"/>
                <a:gridCol w="415665"/>
                <a:gridCol w="415079"/>
                <a:gridCol w="582166"/>
              </a:tblGrid>
              <a:tr h="4261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b="1" dirty="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Qualifica</a:t>
                      </a:r>
                      <a:endParaRPr lang="it-IT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Personale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 31.12.2015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Comandi "DA"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altre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Amm.ni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Comandi/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distacchi "A" </a:t>
                      </a:r>
                      <a:b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</a:b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altre Amm.oni e personale in esonero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b="1" u="sng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Personale disponibile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b="1" u="sng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 31.12.2015</a:t>
                      </a: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 (1+2-3)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Entrate </a:t>
                      </a:r>
                      <a:endParaRPr lang="it-IT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dirty="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Uscite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2016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Comandi e trasferimenti "DA" altre Amm.ni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Comandi e trasferimenti "A" altre Amm.ni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b="1" u="sng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Personale disponibile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b="1" u="sng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 31.12.2016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(4+5-6+10-11)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Consistenza media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disponibile 2016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Minore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disponibilità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Consistenza media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equivalente 2016(13-14-15)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</a:tr>
              <a:tr h="4161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Part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time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altre cause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55173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5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15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600" i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</a:tr>
              <a:tr h="23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Dirigenti di ruolo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334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324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302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313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313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Dirigenti a tempo determinato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35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Funzionari incaricati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Totale Dirigenti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367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357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338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348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348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3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Terza Area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24.181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49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294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23.936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892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380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70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70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24.448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24.043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251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23.792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Seconda Area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14.852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14.747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256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60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60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14.521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14.634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254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14.380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Prima Area 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Totale personale delle aree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39.164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80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429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38.815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922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638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39.099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38.808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506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38.302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53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TOTALE COMPLESSIVO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39.531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80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439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39.172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933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668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130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39.437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39.156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506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38.650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Tirocinanti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1.172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1.172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1.172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391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0</a:t>
                      </a:r>
                      <a:endParaRPr lang="it-IT" sz="9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800" b="1" dirty="0">
                          <a:effectLst/>
                          <a:latin typeface="Segoe UI"/>
                          <a:ea typeface="Times New Roman"/>
                          <a:cs typeface="Times New Roman"/>
                        </a:rPr>
                        <a:t>391</a:t>
                      </a:r>
                      <a:endParaRPr lang="it-IT" sz="9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144" marR="41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62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Il contesto (2/2)</a:t>
            </a:r>
            <a:endParaRPr lang="it-IT" sz="2800" b="1" kern="1200" dirty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FontTx/>
              <a:buNone/>
              <a:defRPr/>
            </a:pP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802268" y="1785878"/>
            <a:ext cx="8301464" cy="29392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000" dirty="0">
                <a:solidFill>
                  <a:schemeClr val="accent2"/>
                </a:solidFill>
              </a:rPr>
              <a:t>All’interno di ciascuna Area strategica sono individuati gli obiettivi (cinque in tutto) che sintetizzano le finalità più alte che si intendono perseguire sulla base delle linee generali e degli obiettivi della gestione tributaria delineati nell’Atto di indirizzo del sig. Ministro.</a:t>
            </a:r>
          </a:p>
          <a:p>
            <a:pPr algn="just">
              <a:spcAft>
                <a:spcPts val="600"/>
              </a:spcAft>
            </a:pPr>
            <a:r>
              <a:rPr lang="it-IT" sz="2000" dirty="0" smtClean="0">
                <a:solidFill>
                  <a:schemeClr val="accent2"/>
                </a:solidFill>
              </a:rPr>
              <a:t>Ciascun </a:t>
            </a:r>
            <a:r>
              <a:rPr lang="it-IT" sz="2000" dirty="0">
                <a:solidFill>
                  <a:schemeClr val="accent2"/>
                </a:solidFill>
              </a:rPr>
              <a:t>obiettivo è costituito da più indicatori, rappresentativi delle principali linee di attività strumentali al suo conseguimento. Molti degli indicatori sono di nuova introduzione e, per quelli già esistenti, si è cercato – laddove possibile – di darne una diversa connotazione più aderente al rinnovato contesto di riferimento.</a:t>
            </a:r>
          </a:p>
        </p:txBody>
      </p:sp>
    </p:spTree>
    <p:extLst>
      <p:ext uri="{BB962C8B-B14F-4D97-AF65-F5344CB8AC3E}">
        <p14:creationId xmlns:p14="http://schemas.microsoft.com/office/powerpoint/2010/main" val="419881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Gli indirizzi specifici per l’Agenzia (1/4)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12540" y="1196801"/>
            <a:ext cx="8388932" cy="4320431"/>
          </a:xfrm>
          <a:prstGeom prst="rect">
            <a:avLst/>
          </a:prstGeom>
        </p:spPr>
        <p:txBody>
          <a:bodyPr/>
          <a:lstStyle/>
          <a:p>
            <a:pPr algn="just">
              <a:spcAft>
                <a:spcPts val="600"/>
              </a:spcAft>
              <a:defRPr/>
            </a:pPr>
            <a:r>
              <a:rPr lang="it-IT" sz="2000" dirty="0">
                <a:solidFill>
                  <a:schemeClr val="accent2"/>
                </a:solidFill>
              </a:rPr>
              <a:t>In forza delle priorità politiche individuate nell’Atto di indirizzo, l’Agenzia dovrà adottare soluzioni tecniche e organizzative idonee a garantire:</a:t>
            </a:r>
          </a:p>
          <a:p>
            <a:pPr marL="269875" lvl="1" indent="-269875" algn="just" eaLnBrk="0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la centralità del rapporto con il contribuente attraverso una maggiore trasparenza, una più incisiva semplificazione e razionalizzazione degli adempimenti anche in un'ottica di favorire forme di adempimento cooperativo;</a:t>
            </a:r>
          </a:p>
          <a:p>
            <a:pPr marL="269875" lvl="1" indent="-269875" algn="just" eaLnBrk="0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la maggiore qualità dei servizi erogati con la finalità di innalzare il livello di adempimento spontaneo e la percezione della correttezza e proporzionalità dell'azione dell'Amministrazione;</a:t>
            </a:r>
          </a:p>
          <a:p>
            <a:pPr marL="269875" lvl="1" indent="-269875" algn="just" eaLnBrk="0" hangingPunct="0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adeguate forme di semplificazione delle procedure amministrative e per favorire una maggiore competitività delle imprese italiane, nonché l'attrattività degli investimenti in Italia delle imprese estere che intendono operare nel territorio nazionale;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Gli indirizzi specifici per l’Agenzia (2/4)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8544" y="1196752"/>
            <a:ext cx="8280920" cy="4392488"/>
          </a:xfrm>
          <a:prstGeom prst="rect">
            <a:avLst/>
          </a:prstGeom>
        </p:spPr>
        <p:txBody>
          <a:bodyPr/>
          <a:lstStyle/>
          <a:p>
            <a:pPr marL="269875" lvl="1" indent="-269875" algn="just" eaLnBrk="0" hangingPunct="0">
              <a:spcAft>
                <a:spcPts val="600"/>
              </a:spcAft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il potenziamento dei servizi telematici, l’implementazione e la diffusione della dichiarazione precompilata delle persone fisiche;</a:t>
            </a:r>
          </a:p>
          <a:p>
            <a:pPr marL="269875" lvl="1" indent="-269875" algn="just" eaLnBrk="0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l’efficacia e la qualità dell’azione di prevenzione e contrasto all’evasione e all’elusione fiscale per il miglioramento della </a:t>
            </a:r>
            <a:r>
              <a:rPr lang="it-IT" sz="2000" dirty="0" err="1">
                <a:solidFill>
                  <a:schemeClr val="accent2"/>
                </a:solidFill>
              </a:rPr>
              <a:t>tax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compliance</a:t>
            </a:r>
            <a:r>
              <a:rPr lang="it-IT" sz="2000" dirty="0">
                <a:solidFill>
                  <a:schemeClr val="accent2"/>
                </a:solidFill>
              </a:rPr>
              <a:t> e il recupero del </a:t>
            </a:r>
            <a:r>
              <a:rPr lang="it-IT" sz="2000" dirty="0" err="1">
                <a:solidFill>
                  <a:schemeClr val="accent2"/>
                </a:solidFill>
              </a:rPr>
              <a:t>tax</a:t>
            </a:r>
            <a:r>
              <a:rPr lang="it-IT" sz="2000" dirty="0">
                <a:solidFill>
                  <a:schemeClr val="accent2"/>
                </a:solidFill>
              </a:rPr>
              <a:t> gap, assicurando, nel contempo, la riduzione dell'invasività dei controlli e dei connessi adempimenti;</a:t>
            </a:r>
          </a:p>
          <a:p>
            <a:pPr marL="269875" lvl="1" indent="-269875" algn="just" eaLnBrk="0" hangingPunct="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lo sviluppo di più incisive tecniche di analisi dei rischi, l'integrazione dei processi automatizzati di controllo tra più Amministrazioni e la tracciabilità dello stato dei procedimenti, anche al fine di contribuire alla trasparenza dell'azione amministrativa e alla lotta alla corruzione;</a:t>
            </a:r>
          </a:p>
          <a:p>
            <a:pPr marL="269875" lvl="1" indent="-269875" algn="just" eaLnBrk="0" hangingPunct="0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il maggior gettito derivante dall’attività volta a promuovere l’adempimento spontaneo degli obblighi fiscali e dalla attività di controllo fiscale;</a:t>
            </a:r>
          </a:p>
        </p:txBody>
      </p:sp>
    </p:spTree>
    <p:extLst>
      <p:ext uri="{BB962C8B-B14F-4D97-AF65-F5344CB8AC3E}">
        <p14:creationId xmlns:p14="http://schemas.microsoft.com/office/powerpoint/2010/main" val="252775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Gli indirizzi specifici per l’Agenzia (3/4)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8544" y="1124744"/>
            <a:ext cx="8280920" cy="4464496"/>
          </a:xfrm>
          <a:prstGeom prst="rect">
            <a:avLst/>
          </a:prstGeom>
        </p:spPr>
        <p:txBody>
          <a:bodyPr/>
          <a:lstStyle/>
          <a:p>
            <a:pPr marL="269875" lvl="1" indent="-269875" algn="just" eaLnBrk="0" hangingPunct="0">
              <a:lnSpc>
                <a:spcPct val="113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il costante ed efficace presidio del territorio ai fini dell’aggiornamento delle informazioni catastali, cartografiche e di pubblicità immobiliare;</a:t>
            </a:r>
          </a:p>
          <a:p>
            <a:pPr marL="269875" lvl="1" indent="-269875" algn="just" eaLnBrk="0" hangingPunct="0">
              <a:lnSpc>
                <a:spcPct val="113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il miglioramento della qualità e della completezza delle banche dati catastali, con particolare riferimento alla cartografia catastale, all'Anagrafe dei Titolari, all'Osservatorio del Mercato Immobiliare e alla prosecuzione dell'azione di emersione degli immobili non registrati in catasto;</a:t>
            </a:r>
          </a:p>
          <a:p>
            <a:pPr marL="269875" lvl="1" indent="-269875" algn="just" eaLnBrk="0" hangingPunct="0">
              <a:lnSpc>
                <a:spcPct val="113000"/>
              </a:lnSpc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l’adozione di adeguate misure organizzative e gestionali per assicurare il completamento della lavorazione delle istanze di collaborazione volontaria entro la scadenza del 31 dicembre 2016, prevista dall'art. 2, comma 1, </a:t>
            </a:r>
            <a:r>
              <a:rPr lang="it-IT" sz="2000" dirty="0" smtClean="0">
                <a:solidFill>
                  <a:schemeClr val="accent2"/>
                </a:solidFill>
              </a:rPr>
              <a:t>lettera a), </a:t>
            </a:r>
            <a:r>
              <a:rPr lang="it-IT" sz="2000" dirty="0">
                <a:solidFill>
                  <a:schemeClr val="accent2"/>
                </a:solidFill>
              </a:rPr>
              <a:t>del decreto legge 30 settembre 2015, n. 153;</a:t>
            </a: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sz="2000" dirty="0">
              <a:solidFill>
                <a:schemeClr val="accent2"/>
              </a:solidFill>
              <a:latin typeface="+mn-lt"/>
            </a:endParaRPr>
          </a:p>
          <a:p>
            <a:pPr marL="269875" lvl="1" indent="-269875" algn="just" eaLnBrk="0" hangingPunct="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it-IT" sz="2000" dirty="0" smtClean="0">
              <a:solidFill>
                <a:schemeClr val="accent2"/>
              </a:solidFill>
              <a:latin typeface="+mn-lt"/>
            </a:endParaRP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sz="2000" dirty="0">
              <a:solidFill>
                <a:schemeClr val="accent2"/>
              </a:solidFill>
              <a:latin typeface="+mn-lt"/>
            </a:endParaRPr>
          </a:p>
          <a:p>
            <a:pPr marL="269875" lvl="1" indent="-269875" algn="just" eaLnBrk="0" hangingPunct="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it-IT" sz="2000" dirty="0" smtClean="0">
              <a:solidFill>
                <a:schemeClr val="accent2"/>
              </a:solidFill>
              <a:latin typeface="+mn-lt"/>
            </a:endParaRP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dirty="0">
              <a:solidFill>
                <a:srgbClr val="003399"/>
              </a:solidFill>
              <a:latin typeface="+mn-lt"/>
            </a:endParaRPr>
          </a:p>
          <a:p>
            <a:pPr marL="342900" indent="-342900" algn="just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it-IT" sz="1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8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1"/>
            <a:ext cx="9906000" cy="512766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Gli indirizzi specifici per l’Agenzia (4/4)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848544" y="1484784"/>
            <a:ext cx="8280920" cy="3744416"/>
          </a:xfrm>
          <a:prstGeom prst="rect">
            <a:avLst/>
          </a:prstGeom>
        </p:spPr>
        <p:txBody>
          <a:bodyPr/>
          <a:lstStyle/>
          <a:p>
            <a:pPr marL="269875" lvl="1" indent="-269875" algn="just" eaLnBrk="0" hangingPunct="0">
              <a:lnSpc>
                <a:spcPct val="113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l’innalzamento progressivo degli standard di qualità contenuti nella Carta dei servizi, anche verificando il grado di soddisfazione dei contribuenti sui servizi erogati;</a:t>
            </a:r>
          </a:p>
          <a:p>
            <a:pPr marL="269875" lvl="1" indent="-269875" algn="just" eaLnBrk="0" hangingPunct="0">
              <a:lnSpc>
                <a:spcPct val="113000"/>
              </a:lnSpc>
              <a:spcAft>
                <a:spcPts val="600"/>
              </a:spcAft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la promozione di interventi volti all’ottimizzazione della funzione organizzativa, finalizzata al contenimento dei costi e al miglioramento dei processi aziendali;</a:t>
            </a:r>
          </a:p>
          <a:p>
            <a:pPr marL="269875" lvl="1" indent="-269875" algn="just" eaLnBrk="0" hangingPunct="0">
              <a:lnSpc>
                <a:spcPct val="113000"/>
              </a:lnSpc>
              <a:buFont typeface="Arial" pitchFamily="34" charset="0"/>
              <a:buChar char="•"/>
              <a:tabLst>
                <a:tab pos="90488" algn="l"/>
              </a:tabLst>
              <a:defRPr/>
            </a:pPr>
            <a:r>
              <a:rPr lang="it-IT" sz="2000" dirty="0">
                <a:solidFill>
                  <a:schemeClr val="accent2"/>
                </a:solidFill>
              </a:rPr>
              <a:t>l’orientamento della formazione e lo sviluppo del personale in funzione degli obiettivi istituzionali e della missione prioritaria di facilitare e promuovere l'assolvimento degli obblighi tributari con il supporto della Scuola Nazionale dell’Amministrazione.</a:t>
            </a: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sz="2000" dirty="0">
              <a:solidFill>
                <a:schemeClr val="accent2"/>
              </a:solidFill>
              <a:latin typeface="+mn-lt"/>
            </a:endParaRPr>
          </a:p>
          <a:p>
            <a:pPr marL="269875" lvl="1" indent="-269875" algn="just" eaLnBrk="0" hangingPunct="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it-IT" sz="2000" dirty="0" smtClean="0">
              <a:solidFill>
                <a:schemeClr val="accent2"/>
              </a:solidFill>
              <a:latin typeface="+mn-lt"/>
            </a:endParaRP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sz="2000" dirty="0">
              <a:solidFill>
                <a:schemeClr val="accent2"/>
              </a:solidFill>
              <a:latin typeface="+mn-lt"/>
            </a:endParaRPr>
          </a:p>
          <a:p>
            <a:pPr marL="269875" lvl="1" indent="-269875" algn="just" eaLnBrk="0" hangingPunct="0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it-IT" sz="2000" dirty="0" smtClean="0">
              <a:solidFill>
                <a:schemeClr val="accent2"/>
              </a:solidFill>
              <a:latin typeface="+mn-lt"/>
            </a:endParaRPr>
          </a:p>
          <a:p>
            <a:pPr marL="0" lvl="1" algn="just" eaLnBrk="0" hangingPunct="0">
              <a:lnSpc>
                <a:spcPct val="150000"/>
              </a:lnSpc>
              <a:spcBef>
                <a:spcPts val="1200"/>
              </a:spcBef>
              <a:defRPr/>
            </a:pPr>
            <a:endParaRPr lang="it-IT" dirty="0">
              <a:solidFill>
                <a:srgbClr val="003399"/>
              </a:solidFill>
              <a:latin typeface="+mn-lt"/>
            </a:endParaRPr>
          </a:p>
          <a:p>
            <a:pPr marL="342900" indent="-342900" algn="just" eaLnBrk="0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it-IT" sz="14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3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Il Piano 2016 (1/2)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812540" y="692696"/>
            <a:ext cx="828092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2000" dirty="0">
                <a:solidFill>
                  <a:schemeClr val="accent2"/>
                </a:solidFill>
              </a:rPr>
              <a:t>Il Piano dell’Agenzia per il 2016 recepisce i provvedimenti normativi che si sono succeduti nel corso degli ultimi due anni: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la legge n. 23/2014 e i successivi decreti delegati, emanati nell’arco del 2015, che mirano alla realizzazione di un nuovo sistema fiscale più equo, trasparente e orientato alla crescita;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la legge 23 dicembre 2014, n. 190 (Legge di Stabilità 2015) che ha introdotto, con i commi 634 e seguenti dell’art. 1, disposizioni volte a favorire nuove e più avanzate forme di comunicazione tra il contribuente e l’amministrazione fiscale, anche in termini preventivi rispetto alle scadenze fiscali, il cui fine è quello di stimolare l’assolvimento degli obblighi tributari e favorire l’emersione spontanea delle basi imponibili;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</a:rPr>
              <a:t>il decreto legislativo n. 157/2015 che ha dettato specifiche misure per la revisione della disciplina dell’organizzazione delle Agenzie fiscali, in funzione della duplice esigenza di contenimento della spesa pubblica da un lato e di potenziamento dell’efficienza dell’azione amministrativa dall’altro.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4294967295"/>
          </p:nvPr>
        </p:nvSpPr>
        <p:spPr>
          <a:xfrm>
            <a:off x="0" y="3"/>
            <a:ext cx="9906000" cy="500063"/>
          </a:xfrm>
          <a:prstGeom prst="rect">
            <a:avLst/>
          </a:prstGeom>
          <a:solidFill>
            <a:srgbClr val="003399"/>
          </a:solidFill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sz="2800" b="1" kern="1200" dirty="0" smtClean="0">
                <a:solidFill>
                  <a:srgbClr val="FFC000"/>
                </a:solidFill>
              </a:rPr>
              <a:t>Il Piano 2016 (2/2)</a:t>
            </a:r>
          </a:p>
          <a:p>
            <a:pPr>
              <a:buFontTx/>
              <a:buNone/>
              <a:defRPr/>
            </a:pPr>
            <a:endParaRPr lang="it-IT" dirty="0" smtClean="0"/>
          </a:p>
          <a:p>
            <a:pPr>
              <a:buFontTx/>
              <a:buNone/>
              <a:defRPr/>
            </a:pPr>
            <a:endParaRPr lang="it-IT" dirty="0" smtClean="0"/>
          </a:p>
        </p:txBody>
      </p:sp>
      <p:sp>
        <p:nvSpPr>
          <p:cNvPr id="12290" name="Rectangle 4"/>
          <p:cNvSpPr>
            <a:spLocks noChangeArrowheads="1"/>
          </p:cNvSpPr>
          <p:nvPr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834480" y="1772816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Gli obiettivi previsti nella Convenzione triennale per gli esercizi 2016-2018 sono:</a:t>
            </a:r>
          </a:p>
          <a:p>
            <a:pPr algn="just">
              <a:spcAft>
                <a:spcPts val="0"/>
              </a:spcAft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per l’Area «Servizi»:</a:t>
            </a:r>
          </a:p>
          <a:p>
            <a:pPr marL="808038" indent="-36195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facilitare gli adempimenti tributari;</a:t>
            </a:r>
          </a:p>
          <a:p>
            <a:pPr marL="808038" indent="-36195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migliorare la qualità dei servizi ai contribuenti;</a:t>
            </a:r>
          </a:p>
          <a:p>
            <a:pPr algn="just">
              <a:spcAft>
                <a:spcPts val="0"/>
              </a:spcAft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per l’Area «Prevenzione»</a:t>
            </a:r>
          </a:p>
          <a:p>
            <a:pPr marL="808038" indent="-36195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migliorare il livello di adempimento spontaneo;</a:t>
            </a:r>
          </a:p>
          <a:p>
            <a:pPr algn="just">
              <a:spcAft>
                <a:spcPts val="0"/>
              </a:spcAft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per l’Area «Contrasto»:</a:t>
            </a:r>
          </a:p>
          <a:p>
            <a:pPr marL="808038" indent="-36195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ottimizzare l’attività di controllo;</a:t>
            </a:r>
          </a:p>
          <a:p>
            <a:pPr marL="808038" indent="-361950" algn="just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2000" dirty="0">
                <a:solidFill>
                  <a:schemeClr val="accent2"/>
                </a:solidFill>
                <a:sym typeface="Wingdings" pitchFamily="2" charset="2"/>
              </a:rPr>
              <a:t>migliorare la sostenibilità delle pretese erariali.</a:t>
            </a:r>
          </a:p>
        </p:txBody>
      </p:sp>
    </p:spTree>
    <p:extLst>
      <p:ext uri="{BB962C8B-B14F-4D97-AF65-F5344CB8AC3E}">
        <p14:creationId xmlns:p14="http://schemas.microsoft.com/office/powerpoint/2010/main" val="11885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6588</TotalTime>
  <Words>2938</Words>
  <Application>Microsoft Office PowerPoint</Application>
  <PresentationFormat>A4 (21x29,7 cm)</PresentationFormat>
  <Paragraphs>590</Paragraphs>
  <Slides>29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Agenzia delle Entrate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Agenzia delle Entrate</dc:creator>
  <cp:lastModifiedBy>CALABRO' MARGHERITA MARIA</cp:lastModifiedBy>
  <cp:revision>605</cp:revision>
  <cp:lastPrinted>2016-07-06T10:02:37Z</cp:lastPrinted>
  <dcterms:created xsi:type="dcterms:W3CDTF">2009-02-05T12:48:55Z</dcterms:created>
  <dcterms:modified xsi:type="dcterms:W3CDTF">2016-07-06T17:56:11Z</dcterms:modified>
</cp:coreProperties>
</file>