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8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8FA16-1D45-49B8-B945-4DC7F2643F31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697F1-90E9-4DF3-9D42-AC7EFDD0992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697F1-90E9-4DF3-9D42-AC7EFDD0992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7D2BA-A5B1-4A1C-8A06-54D282E95A80}" type="datetimeFigureOut">
              <a:rPr lang="it-IT" smtClean="0"/>
              <a:pPr/>
              <a:t>09/08/2010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6A124-D2BA-479E-9654-3860451EE5F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2886094"/>
          </a:xfrm>
        </p:spPr>
        <p:txBody>
          <a:bodyPr>
            <a:normAutofit/>
          </a:bodyPr>
          <a:lstStyle/>
          <a:p>
            <a:r>
              <a:rPr lang="it-IT" sz="8800" dirty="0" smtClean="0"/>
              <a:t>Ospedale per intensità di cura</a:t>
            </a:r>
            <a:endParaRPr lang="it-IT" sz="8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8728" y="4857760"/>
            <a:ext cx="6400800" cy="1752600"/>
          </a:xfrm>
        </p:spPr>
        <p:txBody>
          <a:bodyPr>
            <a:normAutofit/>
          </a:bodyPr>
          <a:lstStyle/>
          <a:p>
            <a:r>
              <a:rPr lang="it-IT" sz="4400" dirty="0" err="1" smtClean="0"/>
              <a:t>Rdb</a:t>
            </a:r>
            <a:r>
              <a:rPr lang="it-IT" sz="4400" dirty="0" smtClean="0"/>
              <a:t>  sanità</a:t>
            </a:r>
            <a:endParaRPr lang="it-IT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it-IT" sz="4000" b="1" dirty="0" smtClean="0"/>
              <a:t>Cambiano le modalità assistenziali</a:t>
            </a:r>
            <a:br>
              <a:rPr lang="it-IT" sz="4000" b="1" dirty="0" smtClean="0"/>
            </a:br>
            <a:r>
              <a:rPr lang="it-IT" sz="4000" b="1" dirty="0" smtClean="0"/>
              <a:t>ed il regime di ricovero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3000372"/>
            <a:ext cx="8229600" cy="36972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b="1" dirty="0" smtClean="0"/>
              <a:t>Superamento graduale</a:t>
            </a:r>
          </a:p>
          <a:p>
            <a:pPr algn="ctr">
              <a:buNone/>
            </a:pPr>
            <a:r>
              <a:rPr lang="it-IT" sz="4000" b="1" dirty="0" smtClean="0"/>
              <a:t>dei reparti differenziati</a:t>
            </a:r>
          </a:p>
          <a:p>
            <a:pPr algn="ctr">
              <a:buNone/>
            </a:pPr>
            <a:r>
              <a:rPr lang="it-IT" sz="4000" b="1" dirty="0" smtClean="0"/>
              <a:t>secondo la disciplina</a:t>
            </a:r>
          </a:p>
          <a:p>
            <a:pPr algn="ctr">
              <a:buNone/>
            </a:pPr>
            <a:r>
              <a:rPr lang="it-IT" sz="4000" b="1" dirty="0" smtClean="0"/>
              <a:t>specialistica</a:t>
            </a:r>
            <a:endParaRPr lang="it-IT" sz="4000" b="1" dirty="0"/>
          </a:p>
        </p:txBody>
      </p:sp>
      <p:sp>
        <p:nvSpPr>
          <p:cNvPr id="4" name="Meno 3"/>
          <p:cNvSpPr/>
          <p:nvPr/>
        </p:nvSpPr>
        <p:spPr>
          <a:xfrm>
            <a:off x="1928794" y="2000240"/>
            <a:ext cx="5286412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b="1" dirty="0" smtClean="0"/>
              <a:t>Percorso organizzativo</a:t>
            </a:r>
            <a:endParaRPr lang="it-IT" sz="6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4000" b="1" dirty="0" smtClean="0"/>
              <a:t>AREE DISCIPLINARI INTEGRATE</a:t>
            </a:r>
            <a:endParaRPr lang="it-IT" sz="4000" b="1" dirty="0"/>
          </a:p>
        </p:txBody>
      </p:sp>
      <p:sp>
        <p:nvSpPr>
          <p:cNvPr id="5" name="Callout con freccia in giù 4"/>
          <p:cNvSpPr/>
          <p:nvPr/>
        </p:nvSpPr>
        <p:spPr>
          <a:xfrm>
            <a:off x="1000100" y="2143116"/>
            <a:ext cx="7143800" cy="3143272"/>
          </a:xfrm>
          <a:prstGeom prst="downArrowCallout">
            <a:avLst>
              <a:gd name="adj1" fmla="val 18829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500166" y="2500306"/>
            <a:ext cx="621510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	     </a:t>
            </a:r>
            <a:r>
              <a:rPr lang="it-IT" sz="2800" b="1" dirty="0" smtClean="0"/>
              <a:t>NATURA ASSISTENZIALE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00166" y="3357562"/>
            <a:ext cx="621510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b="1" dirty="0" smtClean="0"/>
              <a:t>                  INTENSITA’ </a:t>
            </a:r>
            <a:r>
              <a:rPr lang="it-IT" sz="2800" b="1" dirty="0" err="1" smtClean="0"/>
              <a:t>DI</a:t>
            </a:r>
            <a:r>
              <a:rPr lang="it-IT" sz="2800" b="1" dirty="0" smtClean="0"/>
              <a:t> CURA</a:t>
            </a:r>
            <a:endParaRPr lang="it-IT" sz="2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928670"/>
            <a:ext cx="87154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/>
              <a:t>L’OSPEDALE NON SARA’ PIU’ IL LUOGO DOVE, SECONDO LA PATOLOGIA, IL PAZIENTE SARA’ INSERITO MA DIVENTERA’ INGRANAGGIO </a:t>
            </a:r>
            <a:r>
              <a:rPr lang="it-IT" sz="4400" b="1" dirty="0" err="1" smtClean="0"/>
              <a:t>DI</a:t>
            </a:r>
            <a:r>
              <a:rPr lang="it-IT" sz="4400" b="1" dirty="0" smtClean="0"/>
              <a:t> UNA RETE CHE SI SVILUPPA NEL TERRITORIO</a:t>
            </a:r>
          </a:p>
          <a:p>
            <a:pPr algn="ctr"/>
            <a:r>
              <a:rPr lang="it-IT" sz="4400" b="1" dirty="0" smtClean="0"/>
              <a:t>(AREA VASTA)</a:t>
            </a:r>
            <a:endParaRPr lang="it-IT" sz="4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1071546"/>
            <a:ext cx="835824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/>
              <a:t>NEL  PERCORSO ASSISTENZIALE</a:t>
            </a:r>
          </a:p>
          <a:p>
            <a:pPr algn="ctr"/>
            <a:r>
              <a:rPr lang="it-IT" sz="4400" b="1" dirty="0" smtClean="0"/>
              <a:t>IL PAZIENTE, CHE DOVREBBE RICOPRIRE UN RUOLO CENTRALE, IN REALTA’ DOVRA’ </a:t>
            </a:r>
          </a:p>
          <a:p>
            <a:pPr algn="ctr"/>
            <a:r>
              <a:rPr lang="it-IT" sz="4400" b="1" dirty="0" smtClean="0"/>
              <a:t>“INSEGUIRE”</a:t>
            </a:r>
          </a:p>
          <a:p>
            <a:pPr algn="ctr"/>
            <a:r>
              <a:rPr lang="it-IT" sz="4400" b="1" dirty="0" smtClean="0"/>
              <a:t>LE VARIE STRUTTURE SINO AD ARRIVARE ALLA CURA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pPr algn="l"/>
            <a:r>
              <a:rPr lang="it-IT" b="1" dirty="0" smtClean="0"/>
              <a:t>NON POSSIAMO: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572140"/>
          </a:xfrm>
        </p:spPr>
        <p:txBody>
          <a:bodyPr>
            <a:normAutofit/>
          </a:bodyPr>
          <a:lstStyle/>
          <a:p>
            <a:r>
              <a:rPr lang="it-IT" sz="4000" dirty="0" smtClean="0"/>
              <a:t>ESSERE CONTRARI AD UN MIGLIOR SVILUPPO DEI SERVIZI TERRITORIALI E </a:t>
            </a:r>
            <a:r>
              <a:rPr lang="it-IT" sz="4000" dirty="0" err="1" smtClean="0"/>
              <a:t>DI</a:t>
            </a:r>
            <a:r>
              <a:rPr lang="it-IT" sz="4000" dirty="0" smtClean="0"/>
              <a:t> AREA VASTA</a:t>
            </a:r>
          </a:p>
          <a:p>
            <a:pPr>
              <a:buNone/>
            </a:pPr>
            <a:r>
              <a:rPr lang="it-IT" sz="4400" b="1" dirty="0" smtClean="0"/>
              <a:t>SE NON AL PREZZO </a:t>
            </a:r>
            <a:r>
              <a:rPr lang="it-IT" sz="4400" b="1" dirty="0" err="1" smtClean="0"/>
              <a:t>DI</a:t>
            </a:r>
            <a:r>
              <a:rPr lang="it-IT" sz="4400" b="1" dirty="0" smtClean="0"/>
              <a:t> UNA:</a:t>
            </a:r>
          </a:p>
          <a:p>
            <a:r>
              <a:rPr lang="it-IT" sz="4000" dirty="0" smtClean="0"/>
              <a:t>RIDUZIONE DEL PERSONALE;</a:t>
            </a:r>
          </a:p>
          <a:p>
            <a:r>
              <a:rPr lang="it-IT" sz="4000" dirty="0" smtClean="0"/>
              <a:t>CHIUSURA DELLE PICCOLE REALTA’ OSPEDALIERE;</a:t>
            </a:r>
          </a:p>
          <a:p>
            <a:r>
              <a:rPr lang="it-IT" sz="4000" dirty="0" smtClean="0"/>
              <a:t>CARENZA </a:t>
            </a:r>
            <a:r>
              <a:rPr lang="it-IT" sz="4000" dirty="0" err="1" smtClean="0"/>
              <a:t>DI</a:t>
            </a:r>
            <a:r>
              <a:rPr lang="it-IT" sz="4000" dirty="0" smtClean="0"/>
              <a:t> MEDICINA PREVENTIVA.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/>
          </a:bodyPr>
          <a:lstStyle/>
          <a:p>
            <a:r>
              <a:rPr lang="it-IT" b="1" dirty="0" smtClean="0"/>
              <a:t>IL NUOVO MODELLO OSPEDALIERO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4000" dirty="0" smtClean="0"/>
              <a:t>SUPERA LE TRADIZIONALI MODALITA’ </a:t>
            </a:r>
            <a:r>
              <a:rPr lang="it-IT" sz="4000" dirty="0" err="1" smtClean="0"/>
              <a:t>DI</a:t>
            </a:r>
            <a:r>
              <a:rPr lang="it-IT" sz="4000" dirty="0" smtClean="0"/>
              <a:t> ASSISTENZA;</a:t>
            </a:r>
          </a:p>
          <a:p>
            <a:r>
              <a:rPr lang="it-IT" sz="4000" dirty="0" smtClean="0"/>
              <a:t>LAVORA PER PROCESSI AD ALTA INTEGRAZIONE MULTIDISCIPLINARE;</a:t>
            </a:r>
          </a:p>
          <a:p>
            <a:r>
              <a:rPr lang="it-IT" sz="4000" dirty="0" smtClean="0"/>
              <a:t>RIORGANIZZA E DIFFERENZIA LE RESPONSABILITA’ CLINICHE E GESTIONALI.</a:t>
            </a:r>
            <a:endParaRPr lang="it-IT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DIREZIONE INFERMIERISTICA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RIORGANIZZAZIONE</a:t>
            </a:r>
            <a:r>
              <a:rPr lang="it-IT" dirty="0" smtClean="0"/>
              <a:t> DEL PERCORSO</a:t>
            </a:r>
          </a:p>
          <a:p>
            <a:pPr algn="ctr">
              <a:buNone/>
            </a:pPr>
            <a:r>
              <a:rPr lang="it-IT" dirty="0" smtClean="0"/>
              <a:t>ASSISTENZIALE E </a:t>
            </a:r>
            <a:r>
              <a:rPr lang="it-IT" b="1" dirty="0" smtClean="0"/>
              <a:t>STIMA</a:t>
            </a:r>
            <a:r>
              <a:rPr lang="it-IT" dirty="0" smtClean="0"/>
              <a:t> DEL FABBISOGNO </a:t>
            </a:r>
            <a:r>
              <a:rPr lang="it-IT" dirty="0" err="1" smtClean="0"/>
              <a:t>DI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PERSONALE </a:t>
            </a:r>
            <a:r>
              <a:rPr lang="it-IT" dirty="0" err="1" smtClean="0"/>
              <a:t>DI</a:t>
            </a:r>
            <a:r>
              <a:rPr lang="it-IT" dirty="0" smtClean="0"/>
              <a:t> ASSISTENZA SECONDO IL</a:t>
            </a:r>
          </a:p>
          <a:p>
            <a:pPr algn="ctr">
              <a:buNone/>
            </a:pPr>
            <a:r>
              <a:rPr lang="it-IT" dirty="0" smtClean="0"/>
              <a:t>MODELLO “PER PRESA IN CARICO” CORRELATA</a:t>
            </a:r>
          </a:p>
          <a:p>
            <a:pPr algn="ctr">
              <a:buNone/>
            </a:pPr>
            <a:r>
              <a:rPr lang="it-IT" dirty="0" smtClean="0"/>
              <a:t>ALLA COMPLESSITA’ ASSISTENZIALE STIMATA</a:t>
            </a:r>
          </a:p>
          <a:p>
            <a:pPr algn="ctr">
              <a:buNone/>
            </a:pPr>
            <a:r>
              <a:rPr lang="it-IT" dirty="0" smtClean="0"/>
              <a:t>PER AREE </a:t>
            </a:r>
            <a:r>
              <a:rPr lang="it-IT" dirty="0" err="1" smtClean="0"/>
              <a:t>DI</a:t>
            </a:r>
            <a:r>
              <a:rPr lang="it-IT" dirty="0" smtClean="0"/>
              <a:t> INTENSITA’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NUOVO MODELLO ASSISTENZIALE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PRIMARY NURSING (Ospedale ed assistenza domiciliare);</a:t>
            </a:r>
          </a:p>
          <a:p>
            <a:r>
              <a:rPr lang="it-IT" sz="4000" dirty="0" smtClean="0"/>
              <a:t>Introduzione di nuove figure di “Coordinamento d’Area Funzionale”;</a:t>
            </a:r>
          </a:p>
          <a:p>
            <a:r>
              <a:rPr lang="it-IT" sz="4000" dirty="0" smtClean="0"/>
              <a:t>Individuazione ed adozione di una cartella integrata unica per paziente;</a:t>
            </a:r>
            <a:endParaRPr lang="it-IT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PRIMARY NURSE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it-IT" sz="4400" dirty="0" smtClean="0"/>
              <a:t>L’infermiere referente del paziente si assume la </a:t>
            </a:r>
            <a:r>
              <a:rPr lang="it-IT" sz="4400" b="1" u="sng" dirty="0" smtClean="0"/>
              <a:t>responsabilità</a:t>
            </a:r>
            <a:r>
              <a:rPr lang="it-IT" sz="4400" dirty="0" smtClean="0"/>
              <a:t> dell’impostazione del programma assistenziale nonché dei risultati, anche oltre la dimissione.</a:t>
            </a:r>
            <a:endParaRPr lang="it-IT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b="1" dirty="0" smtClean="0"/>
              <a:t>INFERMIERE ASSOCIATO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5929330"/>
          </a:xfrm>
        </p:spPr>
        <p:txBody>
          <a:bodyPr/>
          <a:lstStyle/>
          <a:p>
            <a:r>
              <a:rPr lang="it-IT" sz="4400" dirty="0" smtClean="0"/>
              <a:t>EROGA LE PRESTAZIONI SECONDO IL PROGRAMMA;</a:t>
            </a:r>
          </a:p>
          <a:p>
            <a:r>
              <a:rPr lang="it-IT" sz="4400" dirty="0" smtClean="0"/>
              <a:t>PUO’ SOSTITUIRE IL PRIMARY NURSE IN CASO </a:t>
            </a:r>
            <a:r>
              <a:rPr lang="it-IT" sz="4400" dirty="0" err="1" smtClean="0"/>
              <a:t>D’ASSENZA</a:t>
            </a:r>
            <a:r>
              <a:rPr lang="it-IT" sz="4400" dirty="0" smtClean="0"/>
              <a:t>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sz="44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In Toscana la legge regionale n°22 (08/03/2000)</a:t>
            </a:r>
          </a:p>
          <a:p>
            <a:pPr>
              <a:buNone/>
            </a:pPr>
            <a:r>
              <a:rPr lang="it-IT" dirty="0" smtClean="0"/>
              <a:t>e la successiva n°40 (24/02/2005) prevedono la</a:t>
            </a:r>
          </a:p>
          <a:p>
            <a:pPr>
              <a:buNone/>
            </a:pPr>
            <a:r>
              <a:rPr lang="it-IT" dirty="0" smtClean="0"/>
              <a:t>strutturazione delle attività ospedaliere in aree</a:t>
            </a:r>
          </a:p>
          <a:p>
            <a:pPr>
              <a:buNone/>
            </a:pPr>
            <a:r>
              <a:rPr lang="it-IT" dirty="0" smtClean="0"/>
              <a:t>differenziate suddivise per complessità ed</a:t>
            </a:r>
          </a:p>
          <a:p>
            <a:pPr>
              <a:buNone/>
            </a:pPr>
            <a:r>
              <a:rPr lang="it-IT" dirty="0" smtClean="0"/>
              <a:t>intensità di cura: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Bassa complessità;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Media complessità;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Alta complessità;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Area intensiva.</a:t>
            </a:r>
          </a:p>
          <a:p>
            <a:pPr marL="514350" indent="-514350">
              <a:buNone/>
            </a:pPr>
            <a:endParaRPr lang="it-IT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OSS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EROGA L’ASSISTENZA </a:t>
            </a:r>
            <a:r>
              <a:rPr lang="it-IT" dirty="0" err="1" smtClean="0"/>
              <a:t>DI</a:t>
            </a:r>
            <a:r>
              <a:rPr lang="it-IT" dirty="0" smtClean="0"/>
              <a:t> BASE ATTRIBUITAGLI</a:t>
            </a:r>
          </a:p>
          <a:p>
            <a:pPr algn="ctr">
              <a:buNone/>
            </a:pPr>
            <a:r>
              <a:rPr lang="it-IT" dirty="0" smtClean="0"/>
              <a:t>DALL’INFERMIERE ASSOCIATO</a:t>
            </a:r>
          </a:p>
          <a:p>
            <a:pPr algn="ctr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71472" y="3000372"/>
            <a:ext cx="8001056" cy="3571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714348" y="3000372"/>
            <a:ext cx="76438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ULTERIORE BUROCRATIZZAZIONE DELLA FIGURA INFERMIERISTICA.</a:t>
            </a:r>
          </a:p>
          <a:p>
            <a:r>
              <a:rPr lang="it-IT" sz="3200" b="1" dirty="0" smtClean="0"/>
              <a:t>NON E’ MOLTO CHIARA LA FIGURA DELL’OSS.</a:t>
            </a:r>
          </a:p>
          <a:p>
            <a:r>
              <a:rPr lang="it-IT" sz="3200" b="1" dirty="0" smtClean="0"/>
              <a:t>SLITTAMENTO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COMPETENZE E RESPONSABILITA’ DAL MEDICO ALL’INFERMIERE.</a:t>
            </a:r>
            <a:endParaRPr lang="it-IT" sz="3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CARTELLA CLINICA INTEGRATA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r>
              <a:rPr lang="it-IT" b="1" dirty="0" smtClean="0"/>
              <a:t>FRUIBILE</a:t>
            </a:r>
            <a:r>
              <a:rPr lang="it-IT" dirty="0" smtClean="0"/>
              <a:t> DA TUTTI GLI OPERATORI COINVOLTI;</a:t>
            </a:r>
          </a:p>
          <a:p>
            <a:r>
              <a:rPr lang="it-IT" dirty="0" smtClean="0"/>
              <a:t>CHE</a:t>
            </a:r>
            <a:r>
              <a:rPr lang="it-IT" b="1" dirty="0" smtClean="0"/>
              <a:t> ACCOMPAGNI</a:t>
            </a:r>
            <a:r>
              <a:rPr lang="it-IT" dirty="0" smtClean="0"/>
              <a:t> IL PAZIENTE ATTRAVERSO TUTTE LE FASI DELL’INTENSITA’ </a:t>
            </a:r>
            <a:r>
              <a:rPr lang="it-IT" dirty="0" err="1" smtClean="0"/>
              <a:t>DI</a:t>
            </a:r>
            <a:r>
              <a:rPr lang="it-IT" dirty="0" smtClean="0"/>
              <a:t> CURA;</a:t>
            </a:r>
          </a:p>
          <a:p>
            <a:r>
              <a:rPr lang="it-IT" dirty="0" smtClean="0"/>
              <a:t>CHE</a:t>
            </a:r>
            <a:r>
              <a:rPr lang="it-IT" b="1" dirty="0" smtClean="0"/>
              <a:t> AGEVOLI</a:t>
            </a:r>
            <a:r>
              <a:rPr lang="it-IT" dirty="0" smtClean="0"/>
              <a:t> LA PIANIFICAZIONE MULTIDISCIPLINARE E MULTIPROFESSIONALE DELL’ASSISTENZA.</a:t>
            </a:r>
            <a:endParaRPr lang="it-IT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714356"/>
            <a:ext cx="8358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UNA CARTELLA CLINICA CHE NON SIA LEGATA UNICAMENTE ALL’UTENTE O LEGGIBILE SOLO DAL PERSONALE DEL REPARTO CHE OFFRE ASSISTENZA ALL’UTENTE MA SIA COMPRENSIBILE ANCHE A CHI, COME MEDICI, INFERMIERI ED OSS AVVICININO IL PAZIENTE IN QUALSIASI FASE DELL’INTENSITA’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CURA</a:t>
            </a:r>
            <a:endParaRPr lang="it-IT" sz="4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OSPEDALI SEMPRE PIU’ PER “ACUTI” ED A CRESCENTE CONTENUTO TECNOLOGICO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2214554"/>
            <a:ext cx="8715436" cy="4357718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2643182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J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sz="3600" dirty="0" smtClean="0"/>
              <a:t>INTERDIPENDENZA             COMPLEMENTARIETA’</a:t>
            </a:r>
          </a:p>
          <a:p>
            <a:endParaRPr lang="it-IT" sz="3600" dirty="0" smtClean="0"/>
          </a:p>
          <a:p>
            <a:endParaRPr lang="it-IT" sz="3600" dirty="0" smtClean="0"/>
          </a:p>
          <a:p>
            <a:pPr algn="ctr"/>
            <a:r>
              <a:rPr lang="it-IT" sz="3600" dirty="0" smtClean="0"/>
              <a:t>ORGANIZZAZIONE A RETE</a:t>
            </a:r>
            <a:endParaRPr lang="it-IT" sz="3600" dirty="0"/>
          </a:p>
        </p:txBody>
      </p:sp>
      <p:sp>
        <p:nvSpPr>
          <p:cNvPr id="5" name="Freccia in giù 4"/>
          <p:cNvSpPr/>
          <p:nvPr/>
        </p:nvSpPr>
        <p:spPr>
          <a:xfrm>
            <a:off x="4286248" y="2285992"/>
            <a:ext cx="285752" cy="2857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sinistra 5"/>
          <p:cNvSpPr/>
          <p:nvPr/>
        </p:nvSpPr>
        <p:spPr>
          <a:xfrm rot="20018083">
            <a:off x="1445723" y="2695590"/>
            <a:ext cx="2571768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sinistra 6"/>
          <p:cNvSpPr/>
          <p:nvPr/>
        </p:nvSpPr>
        <p:spPr>
          <a:xfrm rot="12379470">
            <a:off x="4875038" y="2694826"/>
            <a:ext cx="2571768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it-IT" b="1" dirty="0" smtClean="0"/>
              <a:t>RETE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PUBBLICO                                                     PRIVATO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RAPPORTO CON                           PRIVATO SOCIALE</a:t>
            </a:r>
          </a:p>
          <a:p>
            <a:pPr>
              <a:buNone/>
            </a:pPr>
            <a:r>
              <a:rPr lang="it-IT" dirty="0" smtClean="0"/>
              <a:t>CITTA’ E CITTADINI</a:t>
            </a:r>
          </a:p>
          <a:p>
            <a:pPr>
              <a:buNone/>
            </a:pPr>
            <a:r>
              <a:rPr lang="it-IT" dirty="0" smtClean="0"/>
              <a:t>                                                    ASSOCIAZIONISMO</a:t>
            </a:r>
          </a:p>
          <a:p>
            <a:pPr>
              <a:buNone/>
            </a:pPr>
            <a:r>
              <a:rPr lang="it-IT" dirty="0" smtClean="0"/>
              <a:t>                                                        TERZO SETTORE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                 AUTOCURA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500562" y="1214422"/>
            <a:ext cx="214314" cy="4000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6858016" y="3071810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sinistra 5"/>
          <p:cNvSpPr/>
          <p:nvPr/>
        </p:nvSpPr>
        <p:spPr>
          <a:xfrm rot="20314683">
            <a:off x="2036255" y="1143819"/>
            <a:ext cx="2003196" cy="2255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sinistra 6"/>
          <p:cNvSpPr/>
          <p:nvPr/>
        </p:nvSpPr>
        <p:spPr>
          <a:xfrm rot="11955746">
            <a:off x="5124644" y="1109902"/>
            <a:ext cx="2003196" cy="2255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sinistra 7"/>
          <p:cNvSpPr/>
          <p:nvPr/>
        </p:nvSpPr>
        <p:spPr>
          <a:xfrm rot="13998929">
            <a:off x="4544975" y="1757914"/>
            <a:ext cx="2003196" cy="2255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/>
          <p:cNvSpPr/>
          <p:nvPr/>
        </p:nvSpPr>
        <p:spPr>
          <a:xfrm rot="18653781" flipV="1">
            <a:off x="2523678" y="1719071"/>
            <a:ext cx="2003196" cy="2208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NUOVI RUOLI SANITARI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   MENAGEMENT                                   MEDICO TUTOR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                                     INFERMIERE MANAGER</a:t>
            </a:r>
          </a:p>
          <a:p>
            <a:pPr>
              <a:buNone/>
            </a:pPr>
            <a:r>
              <a:rPr lang="it-IT" dirty="0" smtClean="0"/>
              <a:t>   PRESA IN CARICO                    COORDINATORE </a:t>
            </a:r>
            <a:r>
              <a:rPr lang="it-IT" dirty="0" err="1" smtClean="0"/>
              <a:t>DI</a:t>
            </a:r>
            <a:r>
              <a:rPr lang="it-IT" dirty="0" smtClean="0"/>
              <a:t> AREA</a:t>
            </a:r>
          </a:p>
          <a:p>
            <a:pPr>
              <a:buNone/>
            </a:pPr>
            <a:r>
              <a:rPr lang="it-IT" dirty="0" smtClean="0"/>
              <a:t>   PERSONALIZZATA</a:t>
            </a:r>
          </a:p>
          <a:p>
            <a:pPr>
              <a:buNone/>
            </a:pPr>
            <a:r>
              <a:rPr lang="it-IT" dirty="0" smtClean="0"/>
              <a:t>   </a:t>
            </a:r>
          </a:p>
          <a:p>
            <a:pPr>
              <a:buNone/>
            </a:pPr>
            <a:r>
              <a:rPr lang="it-IT" dirty="0" smtClean="0"/>
              <a:t>   GLOBALE                               INFERMIERE ASSOCIATO</a:t>
            </a:r>
          </a:p>
          <a:p>
            <a:pPr>
              <a:buNone/>
            </a:pPr>
            <a:r>
              <a:rPr lang="it-IT" dirty="0" smtClean="0"/>
              <a:t>                                                  COORDINATORE </a:t>
            </a:r>
            <a:r>
              <a:rPr lang="it-IT" dirty="0" err="1" smtClean="0"/>
              <a:t>DI</a:t>
            </a:r>
            <a:r>
              <a:rPr lang="it-IT" dirty="0" smtClean="0"/>
              <a:t> SETTING</a:t>
            </a:r>
          </a:p>
          <a:p>
            <a:pPr>
              <a:buNone/>
            </a:pPr>
            <a:r>
              <a:rPr lang="it-IT" dirty="0" smtClean="0"/>
              <a:t>   </a:t>
            </a:r>
          </a:p>
          <a:p>
            <a:pPr>
              <a:buNone/>
            </a:pPr>
            <a:r>
              <a:rPr lang="it-IT" dirty="0" smtClean="0"/>
              <a:t>   INTEGRATA                                   </a:t>
            </a:r>
          </a:p>
          <a:p>
            <a:pPr>
              <a:buNone/>
            </a:pPr>
            <a:r>
              <a:rPr lang="it-IT" dirty="0" smtClean="0"/>
              <a:t>                                                                           OSS - OTA</a:t>
            </a:r>
          </a:p>
        </p:txBody>
      </p:sp>
      <p:sp>
        <p:nvSpPr>
          <p:cNvPr id="4" name="Freccia a sinistra 3"/>
          <p:cNvSpPr/>
          <p:nvPr/>
        </p:nvSpPr>
        <p:spPr>
          <a:xfrm rot="20696341">
            <a:off x="1917377" y="1079120"/>
            <a:ext cx="2286016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sinistra 4"/>
          <p:cNvSpPr/>
          <p:nvPr/>
        </p:nvSpPr>
        <p:spPr>
          <a:xfrm rot="11572861">
            <a:off x="4852877" y="1037904"/>
            <a:ext cx="2286016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>
            <a:off x="1285852" y="2000240"/>
            <a:ext cx="285752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>
            <a:off x="1285852" y="4714884"/>
            <a:ext cx="285752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1285852" y="3786190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7143768" y="5214950"/>
            <a:ext cx="285752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>
            <a:off x="7143768" y="3357562"/>
            <a:ext cx="285752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>
            <a:off x="7143768" y="2000240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20331580">
            <a:off x="3052624" y="2991842"/>
            <a:ext cx="1572235" cy="187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 rot="2465651">
            <a:off x="2848672" y="4034322"/>
            <a:ext cx="1688727" cy="171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>FUNZIONI </a:t>
            </a:r>
            <a:r>
              <a:rPr lang="it-IT" sz="3600" b="1" dirty="0" err="1" smtClean="0"/>
              <a:t>DI</a:t>
            </a:r>
            <a:r>
              <a:rPr lang="it-IT" sz="3600" b="1" dirty="0" smtClean="0"/>
              <a:t> COORDINATORE </a:t>
            </a:r>
            <a:r>
              <a:rPr lang="it-IT" sz="3600" b="1" dirty="0" err="1" smtClean="0"/>
              <a:t>DI</a:t>
            </a:r>
            <a:r>
              <a:rPr lang="it-IT" sz="3600" b="1" dirty="0" smtClean="0"/>
              <a:t> AREA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786478"/>
          </a:xfrm>
        </p:spPr>
        <p:txBody>
          <a:bodyPr>
            <a:normAutofit lnSpcReduction="10000"/>
          </a:bodyPr>
          <a:lstStyle/>
          <a:p>
            <a:r>
              <a:rPr lang="it-IT" sz="2400" b="1" dirty="0" smtClean="0"/>
              <a:t>DEFINISCE</a:t>
            </a:r>
            <a:r>
              <a:rPr lang="it-IT" sz="2400" dirty="0" smtClean="0"/>
              <a:t> con il Responsabile di Area/Dipartimento gli obiettivi di budget nel rispetto degli indirizzi dettati dalla pianificazione strategica aziendale;</a:t>
            </a:r>
          </a:p>
          <a:p>
            <a:r>
              <a:rPr lang="it-IT" sz="2400" b="1" dirty="0" smtClean="0"/>
              <a:t>COLLABORA</a:t>
            </a:r>
            <a:r>
              <a:rPr lang="it-IT" sz="2400" dirty="0" smtClean="0"/>
              <a:t> con il Direttore Infermieristico alla determinazione del fabbisogno </a:t>
            </a:r>
            <a:r>
              <a:rPr lang="it-IT" sz="2400" dirty="0" err="1" smtClean="0"/>
              <a:t>quali-quantitativo</a:t>
            </a:r>
            <a:r>
              <a:rPr lang="it-IT" sz="2400" dirty="0" smtClean="0"/>
              <a:t> di personale infermieristico, ostetrico e di supporto nei settori afferenti all’area d’interesse;</a:t>
            </a:r>
          </a:p>
          <a:p>
            <a:r>
              <a:rPr lang="it-IT" sz="2400" b="1" dirty="0" smtClean="0"/>
              <a:t>ALLOCA</a:t>
            </a:r>
            <a:r>
              <a:rPr lang="it-IT" sz="2400" dirty="0" smtClean="0"/>
              <a:t> il personale nei settori afferenti all’area d’interesse, garantendo l’equa distribuzione con il criterio della flessibilità dei carichi di lavoro, in accordo con gli infermieri coordinatori delle strutture organizzative semplici afferenti all’area;</a:t>
            </a:r>
          </a:p>
          <a:p>
            <a:r>
              <a:rPr lang="it-IT" sz="2400" b="1" dirty="0" smtClean="0"/>
              <a:t>COLLABORA</a:t>
            </a:r>
            <a:r>
              <a:rPr lang="it-IT" sz="2400" dirty="0" smtClean="0"/>
              <a:t> con il Responsabile dell’U.O. Professionale O./T. nel garantire l’appropriatezza della gestione trasversale del personale di Presidio Ospedaliero e di Zona-Distretto nell’ambito dei macro-livelli ospedaliero/territoriale</a:t>
            </a:r>
          </a:p>
          <a:p>
            <a:r>
              <a:rPr lang="it-IT" sz="2400" b="1" dirty="0" smtClean="0"/>
              <a:t>GARANTISCE </a:t>
            </a:r>
            <a:r>
              <a:rPr lang="it-IT" sz="2400" dirty="0" smtClean="0"/>
              <a:t>l’efficienza e l’appropriatezza dei consumi delle risorse materiali</a:t>
            </a:r>
            <a:endParaRPr lang="it-IT" sz="2400" b="1" dirty="0" smtClean="0"/>
          </a:p>
          <a:p>
            <a:endParaRPr lang="it-IT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FUNZIONI COORDINATORE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AREA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 smtClean="0"/>
              <a:t>SUPERVISIONA</a:t>
            </a:r>
            <a:r>
              <a:rPr lang="it-IT" dirty="0" smtClean="0"/>
              <a:t>, in collaborazione con i Coordinatori di </a:t>
            </a:r>
            <a:r>
              <a:rPr lang="it-IT" dirty="0" err="1" smtClean="0"/>
              <a:t>Setting</a:t>
            </a:r>
            <a:r>
              <a:rPr lang="it-IT" dirty="0" smtClean="0"/>
              <a:t>, le modalità ed i risultati delle attività erogate in service/convenzione e partecipa alla stesura del capitolato;</a:t>
            </a:r>
          </a:p>
          <a:p>
            <a:r>
              <a:rPr lang="it-IT" b="1" dirty="0" smtClean="0"/>
              <a:t>PREDISPONE</a:t>
            </a:r>
            <a:r>
              <a:rPr lang="it-IT" dirty="0" smtClean="0"/>
              <a:t> con i coordinatori di </a:t>
            </a:r>
            <a:r>
              <a:rPr lang="it-IT" dirty="0" err="1" smtClean="0"/>
              <a:t>setting</a:t>
            </a:r>
            <a:r>
              <a:rPr lang="it-IT" dirty="0" smtClean="0"/>
              <a:t> i programmi di inserimento dei neo assunti e collabora all’elaborazione ed all’applicazione di strumenti per la valorizzazione della professionalità;</a:t>
            </a:r>
          </a:p>
          <a:p>
            <a:r>
              <a:rPr lang="it-IT" b="1" dirty="0" smtClean="0"/>
              <a:t>IMPLEMENTA </a:t>
            </a:r>
            <a:r>
              <a:rPr lang="it-IT" dirty="0" smtClean="0"/>
              <a:t>e diffonde programmi di governo clinico e di miglioramento della qualità dell’assistenza infermieristica,ostetrica e di supporto;</a:t>
            </a:r>
          </a:p>
          <a:p>
            <a:r>
              <a:rPr lang="it-IT" b="1" dirty="0" smtClean="0"/>
              <a:t>PRESIDIA</a:t>
            </a:r>
            <a:r>
              <a:rPr lang="it-IT" dirty="0" smtClean="0"/>
              <a:t> la rilevazione dal fabbisogno formativo, individua le priorità;</a:t>
            </a:r>
          </a:p>
          <a:p>
            <a:r>
              <a:rPr lang="it-IT" b="1" dirty="0" smtClean="0"/>
              <a:t>PREDISPONE</a:t>
            </a:r>
            <a:r>
              <a:rPr lang="it-IT" dirty="0" smtClean="0"/>
              <a:t>, in collaborazione con i coordinatori di </a:t>
            </a:r>
            <a:r>
              <a:rPr lang="it-IT" dirty="0" err="1" smtClean="0"/>
              <a:t>Setting</a:t>
            </a:r>
            <a:r>
              <a:rPr lang="it-IT" dirty="0" smtClean="0"/>
              <a:t>, le condizioni organizzative idonee per l’apprendimento clinico degli studenti dei corsi di laurea per infermieri ed ostetriche o del tirocinio degli allievi dei corsi di qualificazione per OSS/OSSC.</a:t>
            </a:r>
            <a:endParaRPr lang="it-IT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FUNZIONI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COORDINATORI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SETTING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340369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 smtClean="0"/>
              <a:t>COLLABORANO</a:t>
            </a:r>
            <a:r>
              <a:rPr lang="it-IT" dirty="0" smtClean="0"/>
              <a:t> con il Coordinatore d’Area e di Dipartimento nella gestione del personale, dei beni e dei servizi;</a:t>
            </a:r>
          </a:p>
          <a:p>
            <a:r>
              <a:rPr lang="it-IT" b="1" dirty="0" smtClean="0"/>
              <a:t>COLLABORANO</a:t>
            </a:r>
            <a:r>
              <a:rPr lang="it-IT" dirty="0" smtClean="0"/>
              <a:t> con il Coordinatore d’Area nella determinazione del fabbisogno delle dotazioni organiche;</a:t>
            </a:r>
          </a:p>
          <a:p>
            <a:r>
              <a:rPr lang="it-IT" b="1" dirty="0" smtClean="0"/>
              <a:t>COLLABORANO </a:t>
            </a:r>
            <a:r>
              <a:rPr lang="it-IT" dirty="0" smtClean="0"/>
              <a:t>all’individuazione degli obiettivi di budget e realizzano le attività annuali programmate;</a:t>
            </a:r>
          </a:p>
          <a:p>
            <a:r>
              <a:rPr lang="it-IT" b="1" dirty="0" smtClean="0"/>
              <a:t>COLLABORANO</a:t>
            </a:r>
            <a:r>
              <a:rPr lang="it-IT" dirty="0" smtClean="0"/>
              <a:t> con il Coordinatore d’Area alla verifica delle modalità ed attività erogate in service;</a:t>
            </a:r>
          </a:p>
          <a:p>
            <a:r>
              <a:rPr lang="it-IT" b="1" dirty="0" smtClean="0"/>
              <a:t>ORGANIZZANO </a:t>
            </a:r>
            <a:r>
              <a:rPr lang="it-IT" dirty="0" smtClean="0"/>
              <a:t> turni di servizio del personale assegnato in base alla complessità assistenziale, riferendosi all’infermiere Coordinatore d’Area per eventuali criticità organizzative;</a:t>
            </a:r>
          </a:p>
          <a:p>
            <a:r>
              <a:rPr lang="it-IT" b="1" dirty="0" smtClean="0"/>
              <a:t>CONCORRONO</a:t>
            </a:r>
            <a:r>
              <a:rPr lang="it-IT" dirty="0" smtClean="0"/>
              <a:t> alla rilevazione dei bisogni formativi ed alla definizione dei progetti di miglioramento.</a:t>
            </a:r>
            <a:endParaRPr lang="it-IT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FUNZIONI COORDINATORI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SETTING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340369"/>
          </a:xfrm>
        </p:spPr>
        <p:txBody>
          <a:bodyPr>
            <a:normAutofit fontScale="70000" lnSpcReduction="20000"/>
          </a:bodyPr>
          <a:lstStyle/>
          <a:p>
            <a:r>
              <a:rPr lang="it-IT" b="1" dirty="0" smtClean="0"/>
              <a:t>PARTECIPANO</a:t>
            </a:r>
            <a:r>
              <a:rPr lang="it-IT" dirty="0" smtClean="0"/>
              <a:t> alla stesura dei programmi di inserimento dei neo assunti/studenti garantendone l’inserimento come da specifici programmi;</a:t>
            </a:r>
          </a:p>
          <a:p>
            <a:r>
              <a:rPr lang="it-IT" b="1" dirty="0" smtClean="0"/>
              <a:t>VIGILANO</a:t>
            </a:r>
            <a:r>
              <a:rPr lang="it-IT" dirty="0" smtClean="0"/>
              <a:t> sul comportamento professionale e deontologico del personale, segnalando al Coordinatore d’Area/di Dipartimento eventuali comportamenti anomali;</a:t>
            </a:r>
          </a:p>
          <a:p>
            <a:r>
              <a:rPr lang="it-IT" b="1" dirty="0" smtClean="0"/>
              <a:t>ASSICURANO</a:t>
            </a:r>
            <a:r>
              <a:rPr lang="it-IT" dirty="0" smtClean="0"/>
              <a:t> la valutazione del bisogno assistenziale a tutte le persone che accedono al </a:t>
            </a:r>
            <a:r>
              <a:rPr lang="it-IT" dirty="0" err="1" smtClean="0"/>
              <a:t>setting</a:t>
            </a:r>
            <a:r>
              <a:rPr lang="it-IT" dirty="0" smtClean="0"/>
              <a:t> e presidiano l’assegnazione dei casi agli infermieri/ostetriche;</a:t>
            </a:r>
          </a:p>
          <a:p>
            <a:r>
              <a:rPr lang="it-IT" b="1" dirty="0" smtClean="0"/>
              <a:t>GARANTISCONO</a:t>
            </a:r>
            <a:r>
              <a:rPr lang="it-IT" dirty="0" smtClean="0"/>
              <a:t> l’appropriatezza dei percorsi assistenziali realizzati nel </a:t>
            </a:r>
            <a:r>
              <a:rPr lang="it-IT" dirty="0" err="1" smtClean="0"/>
              <a:t>Setting</a:t>
            </a:r>
            <a:r>
              <a:rPr lang="it-IT" dirty="0" smtClean="0"/>
              <a:t>/ADO ed assicurano la raccolta e l’elaborazione dei dati d’attività;</a:t>
            </a:r>
          </a:p>
          <a:p>
            <a:r>
              <a:rPr lang="it-IT" b="1" dirty="0" smtClean="0"/>
              <a:t>ASSICURANO</a:t>
            </a:r>
            <a:r>
              <a:rPr lang="it-IT" dirty="0" smtClean="0"/>
              <a:t> e </a:t>
            </a:r>
            <a:r>
              <a:rPr lang="it-IT" b="1" dirty="0" smtClean="0"/>
              <a:t>PARTECIPANO</a:t>
            </a:r>
            <a:r>
              <a:rPr lang="it-IT" dirty="0" smtClean="0"/>
              <a:t> ai briefing giornalieri per la condivisione dei casi, valutano la gestione del caso alla dimissione con l’infermiere/ostetrica referente;</a:t>
            </a:r>
          </a:p>
          <a:p>
            <a:r>
              <a:rPr lang="it-IT" b="1" dirty="0" smtClean="0"/>
              <a:t>VALUTANO </a:t>
            </a:r>
            <a:r>
              <a:rPr lang="it-IT" dirty="0" smtClean="0"/>
              <a:t>e </a:t>
            </a:r>
            <a:r>
              <a:rPr lang="it-IT" b="1" dirty="0" smtClean="0"/>
              <a:t>SVILUPPANO</a:t>
            </a:r>
            <a:r>
              <a:rPr lang="it-IT" dirty="0" smtClean="0"/>
              <a:t> le competenze degli infermieri/ostetriche/operatori di supporto</a:t>
            </a:r>
            <a:endParaRPr lang="it-IT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Bassa intensità di cura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Filtro fra la struttura ospedaliera e quella territoriale;</a:t>
            </a:r>
          </a:p>
          <a:p>
            <a:r>
              <a:rPr lang="it-IT" dirty="0" smtClean="0"/>
              <a:t>Presa in carico da parte del medico Tutor e dell’infermiere referente;</a:t>
            </a:r>
          </a:p>
          <a:p>
            <a:r>
              <a:rPr lang="it-IT" dirty="0" smtClean="0"/>
              <a:t>Bassa osservazione medica ed infermieristica;</a:t>
            </a:r>
          </a:p>
          <a:p>
            <a:r>
              <a:rPr lang="it-IT" dirty="0" smtClean="0"/>
              <a:t>Degenza. Tempi brevi (da 1 a 5 giorni);</a:t>
            </a:r>
          </a:p>
          <a:p>
            <a:r>
              <a:rPr lang="it-IT" dirty="0" err="1" smtClean="0"/>
              <a:t>Day</a:t>
            </a:r>
            <a:r>
              <a:rPr lang="it-IT" dirty="0" smtClean="0"/>
              <a:t> hospital, </a:t>
            </a:r>
            <a:r>
              <a:rPr lang="it-IT" dirty="0" err="1" smtClean="0"/>
              <a:t>day</a:t>
            </a:r>
            <a:r>
              <a:rPr lang="it-IT" dirty="0" smtClean="0"/>
              <a:t> </a:t>
            </a:r>
            <a:r>
              <a:rPr lang="it-IT" dirty="0" err="1" smtClean="0"/>
              <a:t>surgery</a:t>
            </a:r>
            <a:r>
              <a:rPr lang="it-IT" dirty="0" smtClean="0"/>
              <a:t>;</a:t>
            </a:r>
          </a:p>
          <a:p>
            <a:r>
              <a:rPr lang="it-IT" dirty="0" smtClean="0"/>
              <a:t>In carico ai servizi territoriali.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439718"/>
          </a:xfrm>
        </p:spPr>
        <p:txBody>
          <a:bodyPr>
            <a:noAutofit/>
          </a:bodyPr>
          <a:lstStyle/>
          <a:p>
            <a:r>
              <a:rPr lang="it-IT" sz="4000" b="1" dirty="0" smtClean="0"/>
              <a:t>OSPEDALI A INTENSITA’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CURA SENZA TECNICI SANITARI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5429264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Sarà per dimenticanza o per mera volontà legislativa che le figure Tecniche Sanitarie sono lasciate a se stesse in questo nuovo assetto organizzativo.</a:t>
            </a:r>
          </a:p>
          <a:p>
            <a:pPr>
              <a:buNone/>
            </a:pPr>
            <a:r>
              <a:rPr lang="it-IT" dirty="0" smtClean="0"/>
              <a:t>E’ pur vero che per i Tecnici di Laboratorio e di Radiologia è già comprovata un’esclusione di fatto da gran parte delle mansioni che storicamente gli appartenevano.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 smtClean="0"/>
              <a:t>RIFLESSIONI RISPETTO AL NUOVO MODELLO ORGANIZZATIVO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Attualmente si stanno svolgendo</a:t>
            </a:r>
          </a:p>
          <a:p>
            <a:pPr>
              <a:buNone/>
            </a:pPr>
            <a:r>
              <a:rPr lang="it-IT" dirty="0" smtClean="0"/>
              <a:t>sperimentazioni nelle seguenti strutture:</a:t>
            </a:r>
          </a:p>
          <a:p>
            <a:r>
              <a:rPr lang="it-IT" b="1" dirty="0" smtClean="0"/>
              <a:t>Santa Maria Annunziata;</a:t>
            </a:r>
          </a:p>
          <a:p>
            <a:r>
              <a:rPr lang="it-IT" b="1" dirty="0" smtClean="0"/>
              <a:t>Empoli;</a:t>
            </a:r>
          </a:p>
          <a:p>
            <a:r>
              <a:rPr lang="it-IT" b="1" dirty="0" smtClean="0"/>
              <a:t>Pescia;</a:t>
            </a:r>
          </a:p>
          <a:p>
            <a:r>
              <a:rPr lang="it-IT" b="1" dirty="0" smtClean="0"/>
              <a:t>Pistoia.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SLOGAN AZIENDALI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/>
          <a:lstStyle/>
          <a:p>
            <a:r>
              <a:rPr lang="it-IT" b="1" dirty="0" smtClean="0"/>
              <a:t>CONTINUITA’ ASSISTENZIALE;</a:t>
            </a:r>
          </a:p>
          <a:p>
            <a:r>
              <a:rPr lang="it-IT" b="1" dirty="0" smtClean="0"/>
              <a:t>INTEGRAZIONE DELLE RISORSE E DEI PROFESSIONISTI;</a:t>
            </a:r>
          </a:p>
          <a:p>
            <a:r>
              <a:rPr lang="it-IT" b="1" dirty="0" smtClean="0"/>
              <a:t>VALORIZZAZIONE DELLE COMPETENZE E DELLE PROFESSIONALITA’</a:t>
            </a:r>
            <a:endParaRPr lang="it-IT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CRITICITA’ (OPERATORI)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Moduli sovraesposti o non assegnati;</a:t>
            </a:r>
          </a:p>
          <a:p>
            <a:r>
              <a:rPr lang="it-IT" dirty="0" smtClean="0"/>
              <a:t>Incertezza sui numeri di pazienti per modulo;</a:t>
            </a:r>
          </a:p>
          <a:p>
            <a:r>
              <a:rPr lang="it-IT" dirty="0" smtClean="0"/>
              <a:t>Rischio di non conoscenza dei pazienti per eventi imprevisti di altri operatori;</a:t>
            </a:r>
          </a:p>
          <a:p>
            <a:r>
              <a:rPr lang="it-IT" dirty="0" smtClean="0"/>
              <a:t>Rischi di terapie errate;</a:t>
            </a:r>
          </a:p>
          <a:p>
            <a:r>
              <a:rPr lang="it-IT" dirty="0" smtClean="0"/>
              <a:t>Riduzione del tempo dedicato all’assistenza per eccessiva burocrazia.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CRITICITA’ (OPERATORI)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Confusione per i familiari che chiedono informazioni ed ai quali vengono date le seguenti risposte: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Non è del mio settore;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Senta il collega;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Non conosco il paziente;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È nell’altro modulo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Etc…</a:t>
            </a:r>
            <a:r>
              <a:rPr lang="it-IT" dirty="0" smtClean="0"/>
              <a:t>.</a:t>
            </a:r>
          </a:p>
          <a:p>
            <a:pPr marL="514350" indent="-514350"/>
            <a:r>
              <a:rPr lang="it-IT" dirty="0" smtClean="0"/>
              <a:t>Senso di abbandono dei pazienti;</a:t>
            </a:r>
          </a:p>
          <a:p>
            <a:pPr marL="514350" indent="-514350"/>
            <a:r>
              <a:rPr lang="it-IT" dirty="0" smtClean="0"/>
              <a:t>Ridotto scambio e valutazione fra gli operatori a causa dell’abolizione della visita d’equipe sostituita dal “Briefing” che non avviene più al capezzale del paziente.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CRITICITA’ (OPERATORI)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INSUFFICIENZA </a:t>
            </a:r>
            <a:r>
              <a:rPr lang="it-IT" b="1" dirty="0" err="1" smtClean="0"/>
              <a:t>DI</a:t>
            </a:r>
            <a:r>
              <a:rPr lang="it-IT" b="1" dirty="0" smtClean="0"/>
              <a:t>:</a:t>
            </a:r>
          </a:p>
          <a:p>
            <a:r>
              <a:rPr lang="it-IT" dirty="0" smtClean="0"/>
              <a:t>Protocolli organizzativi;</a:t>
            </a:r>
          </a:p>
          <a:p>
            <a:r>
              <a:rPr lang="it-IT" dirty="0" smtClean="0"/>
              <a:t>Protocolli di responsabilità;</a:t>
            </a:r>
          </a:p>
          <a:p>
            <a:r>
              <a:rPr lang="it-IT" dirty="0" smtClean="0"/>
              <a:t>Strutture nel territorio capaci di supportare la post-degenza;</a:t>
            </a:r>
          </a:p>
          <a:p>
            <a:r>
              <a:rPr lang="it-IT" dirty="0" smtClean="0"/>
              <a:t>Medici, Infermieri e OSS per attuare il nuovo Modello Organizzativo.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Media intensità di cura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Filtro fra territorio, pronto soccorso e struttura ospedaliera;</a:t>
            </a:r>
          </a:p>
          <a:p>
            <a:r>
              <a:rPr lang="it-IT" dirty="0" smtClean="0"/>
              <a:t>Presa in carico da parte del medico Tutor e dell’infermiere referente;</a:t>
            </a:r>
          </a:p>
          <a:p>
            <a:r>
              <a:rPr lang="it-IT" dirty="0" smtClean="0"/>
              <a:t>Osservazione medica ed infermieristica di media intensità;</a:t>
            </a:r>
          </a:p>
          <a:p>
            <a:r>
              <a:rPr lang="it-IT" dirty="0" smtClean="0"/>
              <a:t>Degenza dai 3 ai 10 giorni;</a:t>
            </a:r>
          </a:p>
          <a:p>
            <a:r>
              <a:rPr lang="it-IT" dirty="0" smtClean="0"/>
              <a:t>Pazienti di chirurgia, medicina, cardiologia ed ortopedia;</a:t>
            </a:r>
          </a:p>
          <a:p>
            <a:r>
              <a:rPr lang="it-IT" dirty="0" smtClean="0"/>
              <a:t>Medico di famiglia coinvolto nel post-degenza.</a:t>
            </a:r>
          </a:p>
          <a:p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Alta intensità di cura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Filtro fra pronto soccorso e struttura ospedaliera o eventi acuti territoriali;</a:t>
            </a:r>
          </a:p>
          <a:p>
            <a:r>
              <a:rPr lang="it-IT" dirty="0" smtClean="0"/>
              <a:t>Velocizzazione della presa in carico del medico Tutor e dell’infermiere referente;</a:t>
            </a:r>
          </a:p>
          <a:p>
            <a:r>
              <a:rPr lang="it-IT" dirty="0" smtClean="0"/>
              <a:t>Alta osservazione medica ed infermieristica;</a:t>
            </a:r>
          </a:p>
          <a:p>
            <a:r>
              <a:rPr lang="it-IT" dirty="0" smtClean="0"/>
              <a:t>Degenza media e lunga (oltre i 10 giorni);</a:t>
            </a:r>
          </a:p>
          <a:p>
            <a:r>
              <a:rPr lang="it-IT" dirty="0" smtClean="0"/>
              <a:t>Applicazione di discipline mediche e chirurgiche integrate;</a:t>
            </a:r>
          </a:p>
          <a:p>
            <a:r>
              <a:rPr lang="it-IT" dirty="0" smtClean="0"/>
              <a:t>Dimissione verso strutture riabilitative territoriali;</a:t>
            </a:r>
          </a:p>
          <a:p>
            <a:r>
              <a:rPr lang="it-IT" dirty="0" smtClean="0"/>
              <a:t>Infermiere referente e medico di famiglia seguono il percorso post-degenza.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Area intensiva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Presa in carico diretta di pazienti cardiologici,  traumatizzati o post-chirurgici da parte del medico Tutor e dell’infermiere referente;</a:t>
            </a:r>
          </a:p>
          <a:p>
            <a:r>
              <a:rPr lang="it-IT" dirty="0" smtClean="0"/>
              <a:t>Altissima osservazione medica ed infermieristica;</a:t>
            </a:r>
          </a:p>
          <a:p>
            <a:r>
              <a:rPr lang="it-IT" dirty="0" smtClean="0"/>
              <a:t>Uso di tecnologie mediche e chirurgiche integrate;</a:t>
            </a:r>
          </a:p>
          <a:p>
            <a:r>
              <a:rPr lang="it-IT" dirty="0" smtClean="0"/>
              <a:t>Degenza senza tempistica certa (oltre i 15 giorni);</a:t>
            </a:r>
          </a:p>
          <a:p>
            <a:r>
              <a:rPr lang="it-IT" dirty="0" smtClean="0"/>
              <a:t>Uso di tutti i supporti delle strutture territoriali durante la post-degenza.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it-IT" b="1" dirty="0" smtClean="0"/>
              <a:t>MOTIVAZIONI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it-IT" sz="4400" b="1" dirty="0" smtClean="0"/>
          </a:p>
          <a:p>
            <a:pPr algn="ctr">
              <a:buNone/>
            </a:pPr>
            <a:r>
              <a:rPr lang="it-IT" sz="4400" b="1" dirty="0" smtClean="0"/>
              <a:t>SCELTA CULTURALE</a:t>
            </a:r>
          </a:p>
          <a:p>
            <a:pPr algn="ctr">
              <a:buNone/>
            </a:pPr>
            <a:endParaRPr lang="it-IT" sz="4400" b="1" dirty="0" smtClean="0"/>
          </a:p>
          <a:p>
            <a:pPr algn="ctr">
              <a:buNone/>
            </a:pPr>
            <a:endParaRPr lang="it-IT" sz="4400" b="1" dirty="0" smtClean="0"/>
          </a:p>
          <a:p>
            <a:pPr algn="ctr">
              <a:buNone/>
            </a:pPr>
            <a:r>
              <a:rPr lang="it-IT" sz="4400" b="1" dirty="0" smtClean="0"/>
              <a:t>CAMBIO </a:t>
            </a:r>
            <a:r>
              <a:rPr lang="it-IT" sz="4400" b="1" dirty="0" err="1" smtClean="0"/>
              <a:t>DI</a:t>
            </a:r>
            <a:r>
              <a:rPr lang="it-IT" sz="4400" b="1" dirty="0" smtClean="0"/>
              <a:t> INDIRIZZO</a:t>
            </a:r>
          </a:p>
          <a:p>
            <a:pPr algn="ctr">
              <a:buNone/>
            </a:pPr>
            <a:r>
              <a:rPr lang="it-IT" sz="4400" b="1" dirty="0" smtClean="0"/>
              <a:t>STRATEGICO</a:t>
            </a:r>
            <a:endParaRPr lang="it-IT" sz="4400" b="1" dirty="0"/>
          </a:p>
        </p:txBody>
      </p:sp>
      <p:sp>
        <p:nvSpPr>
          <p:cNvPr id="4" name="Freccia in giù 3"/>
          <p:cNvSpPr/>
          <p:nvPr/>
        </p:nvSpPr>
        <p:spPr>
          <a:xfrm>
            <a:off x="4357686" y="1142984"/>
            <a:ext cx="500066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4357686" y="3214686"/>
            <a:ext cx="500066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11222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CAPACITA’ ORGANIZZATIVA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1428736"/>
            <a:ext cx="8858312" cy="542926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it-IT" sz="4000" b="1" dirty="0" smtClean="0"/>
          </a:p>
          <a:p>
            <a:pPr algn="ctr">
              <a:buNone/>
            </a:pPr>
            <a:r>
              <a:rPr lang="it-IT" sz="4000" b="1" dirty="0" smtClean="0"/>
              <a:t>INFORMAZIONE</a:t>
            </a:r>
          </a:p>
          <a:p>
            <a:pPr algn="ctr">
              <a:buNone/>
            </a:pPr>
            <a:endParaRPr lang="it-IT" sz="4000" b="1" dirty="0" smtClean="0"/>
          </a:p>
          <a:p>
            <a:pPr algn="ctr">
              <a:buNone/>
            </a:pPr>
            <a:endParaRPr lang="it-IT" sz="4000" b="1" dirty="0" smtClean="0"/>
          </a:p>
          <a:p>
            <a:pPr algn="ctr">
              <a:buNone/>
            </a:pPr>
            <a:r>
              <a:rPr lang="it-IT" sz="4000" b="1" dirty="0" smtClean="0"/>
              <a:t>APPRENDIMENTO                                            FORMAZIONE</a:t>
            </a:r>
          </a:p>
          <a:p>
            <a:pPr algn="ctr">
              <a:buNone/>
            </a:pPr>
            <a:endParaRPr lang="it-IT" sz="4000" b="1" dirty="0" smtClean="0"/>
          </a:p>
          <a:p>
            <a:pPr algn="ctr">
              <a:buNone/>
            </a:pPr>
            <a:endParaRPr lang="it-IT" sz="4000" b="1" dirty="0" smtClean="0"/>
          </a:p>
          <a:p>
            <a:pPr algn="ctr">
              <a:buNone/>
            </a:pPr>
            <a:r>
              <a:rPr lang="it-IT" sz="4000" b="1" dirty="0" smtClean="0"/>
              <a:t>COMUNICAZIONE</a:t>
            </a:r>
          </a:p>
          <a:p>
            <a:pPr algn="ctr">
              <a:buNone/>
            </a:pPr>
            <a:endParaRPr lang="it-IT" sz="4000" b="1" dirty="0" smtClean="0"/>
          </a:p>
          <a:p>
            <a:pPr algn="ctr">
              <a:buNone/>
            </a:pPr>
            <a:endParaRPr lang="it-IT" sz="4000" b="1" dirty="0" smtClean="0"/>
          </a:p>
          <a:p>
            <a:pPr>
              <a:buNone/>
            </a:pPr>
            <a:r>
              <a:rPr lang="it-IT" sz="4000" b="1" dirty="0" smtClean="0"/>
              <a:t>     DIRETTIVE                                                             COMANDO </a:t>
            </a:r>
          </a:p>
          <a:p>
            <a:pPr>
              <a:buNone/>
            </a:pPr>
            <a:r>
              <a:rPr lang="it-IT" sz="4000" b="1" dirty="0" smtClean="0"/>
              <a:t>AMMINISTRATIVE                                                  GERARCHICO</a:t>
            </a:r>
            <a:endParaRPr lang="it-IT" sz="4000" b="1" dirty="0"/>
          </a:p>
        </p:txBody>
      </p:sp>
      <p:sp>
        <p:nvSpPr>
          <p:cNvPr id="4" name="Freccia in giù 3"/>
          <p:cNvSpPr/>
          <p:nvPr/>
        </p:nvSpPr>
        <p:spPr>
          <a:xfrm>
            <a:off x="4286248" y="785794"/>
            <a:ext cx="500066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4429124" y="2500306"/>
            <a:ext cx="285752" cy="19288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 rot="768491">
            <a:off x="5436044" y="2575592"/>
            <a:ext cx="200026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sinistra 6"/>
          <p:cNvSpPr/>
          <p:nvPr/>
        </p:nvSpPr>
        <p:spPr>
          <a:xfrm rot="20936584">
            <a:off x="1651215" y="2553438"/>
            <a:ext cx="207170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/>
          <p:cNvSpPr/>
          <p:nvPr/>
        </p:nvSpPr>
        <p:spPr>
          <a:xfrm rot="20552012">
            <a:off x="1352414" y="5162080"/>
            <a:ext cx="207170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 rot="1028939">
            <a:off x="5635301" y="5167696"/>
            <a:ext cx="2142525" cy="2669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questa organizzazione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525963"/>
          </a:xfrm>
        </p:spPr>
        <p:txBody>
          <a:bodyPr/>
          <a:lstStyle/>
          <a:p>
            <a:r>
              <a:rPr lang="it-IT" dirty="0" smtClean="0"/>
              <a:t>Consolidamento dell’offerta territoriale;</a:t>
            </a:r>
          </a:p>
          <a:p>
            <a:r>
              <a:rPr lang="it-IT" dirty="0" smtClean="0"/>
              <a:t>Miglioramento della capacità di filtro verso l’accesso all’ospedale;</a:t>
            </a:r>
          </a:p>
          <a:p>
            <a:r>
              <a:rPr lang="it-IT" dirty="0" smtClean="0"/>
              <a:t>Potenziamento delle figure del medico di medicina generale e dell’infermiere territoriale.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1508</Words>
  <Application>Microsoft Office PowerPoint</Application>
  <PresentationFormat>Presentazione su schermo (4:3)</PresentationFormat>
  <Paragraphs>216</Paragraphs>
  <Slides>35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36" baseType="lpstr">
      <vt:lpstr>Tema di Office</vt:lpstr>
      <vt:lpstr>Ospedale per intensità di cura</vt:lpstr>
      <vt:lpstr>Diapositiva 2</vt:lpstr>
      <vt:lpstr>Bassa intensità di cura</vt:lpstr>
      <vt:lpstr>Media intensità di cura</vt:lpstr>
      <vt:lpstr>Alta intensità di cura</vt:lpstr>
      <vt:lpstr>Area intensiva</vt:lpstr>
      <vt:lpstr>MOTIVAZIONI</vt:lpstr>
      <vt:lpstr>CAPACITA’ ORGANIZZATIVA</vt:lpstr>
      <vt:lpstr>In questa organizzazione</vt:lpstr>
      <vt:lpstr>Cambiano le modalità assistenziali ed il regime di ricovero</vt:lpstr>
      <vt:lpstr>Percorso organizzativo</vt:lpstr>
      <vt:lpstr>Diapositiva 12</vt:lpstr>
      <vt:lpstr>Diapositiva 13</vt:lpstr>
      <vt:lpstr>NON POSSIAMO:</vt:lpstr>
      <vt:lpstr>IL NUOVO MODELLO OSPEDALIERO</vt:lpstr>
      <vt:lpstr>DIREZIONE INFERMIERISTICA</vt:lpstr>
      <vt:lpstr>NUOVO MODELLO ASSISTENZIALE</vt:lpstr>
      <vt:lpstr>PRIMARY NURSE</vt:lpstr>
      <vt:lpstr>INFERMIERE ASSOCIATO</vt:lpstr>
      <vt:lpstr>OSS</vt:lpstr>
      <vt:lpstr>CARTELLA CLINICA INTEGRATA</vt:lpstr>
      <vt:lpstr>Diapositiva 22</vt:lpstr>
      <vt:lpstr>OSPEDALI SEMPRE PIU’ PER “ACUTI” ED A CRESCENTE CONTENUTO TECNOLOGICO </vt:lpstr>
      <vt:lpstr>RETE</vt:lpstr>
      <vt:lpstr>NUOVI RUOLI SANITARI</vt:lpstr>
      <vt:lpstr>FUNZIONI DI COORDINATORE DI AREA</vt:lpstr>
      <vt:lpstr>FUNZIONI COORDINATORE DI AREA</vt:lpstr>
      <vt:lpstr>FUNZIONI DI COORDINATORI DI SETTING</vt:lpstr>
      <vt:lpstr>FUNZIONI COORDINATORI DI SETTING</vt:lpstr>
      <vt:lpstr>OSPEDALI A INTENSITA’ DI CURA SENZA TECNICI SANITARI</vt:lpstr>
      <vt:lpstr>RIFLESSIONI RISPETTO AL NUOVO MODELLO ORGANIZZATIVO</vt:lpstr>
      <vt:lpstr>SLOGAN AZIENDALI</vt:lpstr>
      <vt:lpstr>CRITICITA’ (OPERATORI)</vt:lpstr>
      <vt:lpstr>CRITICITA’ (OPERATORI)</vt:lpstr>
      <vt:lpstr>CRITICITA’ (OPERATORI)</vt:lpstr>
    </vt:vector>
  </TitlesOfParts>
  <Company>nessuna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Ospedale per intensita’ di cura</dc:title>
  <dc:creator>parotti piero; coord.naz. USB Sanità</dc:creator>
  <cp:lastModifiedBy>parotti piero</cp:lastModifiedBy>
  <cp:revision>53</cp:revision>
  <dcterms:created xsi:type="dcterms:W3CDTF">2010-01-18T16:20:30Z</dcterms:created>
  <dcterms:modified xsi:type="dcterms:W3CDTF">2010-08-09T09:24:21Z</dcterms:modified>
</cp:coreProperties>
</file>